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74" r:id="rId3"/>
    <p:sldId id="284" r:id="rId4"/>
    <p:sldId id="280" r:id="rId5"/>
    <p:sldId id="282" r:id="rId6"/>
    <p:sldId id="293" r:id="rId7"/>
    <p:sldId id="260" r:id="rId8"/>
  </p:sldIdLst>
  <p:sldSz cx="12192000" cy="6858000"/>
  <p:notesSz cx="6858000" cy="9144000"/>
  <p:embeddedFontLst>
    <p:embeddedFont>
      <p:font typeface="Montserrat" panose="00000500000000000000" pitchFamily="2" charset="-52"/>
      <p:regular r:id="rId10"/>
      <p:bold r:id="rId11"/>
      <p:italic r:id="rId12"/>
      <p:boldItalic r:id="rId1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C2A"/>
    <a:srgbClr val="1A4784"/>
    <a:srgbClr val="FCA146"/>
    <a:srgbClr val="027198"/>
    <a:srgbClr val="027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C7CFD29-D2B2-4A71-9482-54308EE8195A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EBCE090-4ADC-4DCE-9593-7F81B9DCD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124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61B1BD4-145D-4489-B14A-EF9DA995E23B}" type="slidenum">
              <a:rPr lang="ru-RU" altLang="ru-RU" smtClean="0"/>
              <a:pPr eaLnBrk="1" hangingPunct="1"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61B1BD4-145D-4489-B14A-EF9DA995E23B}" type="slidenum">
              <a:rPr lang="ru-RU" altLang="ru-RU" smtClean="0"/>
              <a:pPr eaLnBrk="1" hangingPunct="1"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3C759A2-C0A1-4970-BDC5-9D0CF00B0EFD}" type="slidenum">
              <a:rPr lang="ru-RU" altLang="ru-RU" smtClean="0"/>
              <a:pPr eaLnBrk="1" hangingPunct="1"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14DA-9A24-4CB1-A17A-CFBCFAFB1527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797B6-6684-41E1-9E93-3A6FBD74A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30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67179-D2C2-4B79-8179-12FE7AB0D98C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64E7-4E34-46F8-A819-3EBB33158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3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62D8B-002D-47E8-9591-CECC3B099E9A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9ED49-F6D2-41D7-9381-89B426535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72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C8C97-3B5F-4B2A-8618-5230720B5724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1DED0-D834-4AA7-8AB1-8BBD29F52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43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6D32B-E7DF-4D68-92FB-34BB75DB31A4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4B89-ED65-4631-A1E5-CDF38C165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6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ADCC-81DC-4B02-A85F-5A1309DBC8DE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9E861-2240-4541-8B50-6F67DACBB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06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4E1D2-79E5-4752-B108-236CB00A9DAF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358D-928E-4F8B-BFB1-3C8F46586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6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A00C8-5DE5-474D-A238-6ECA7622A330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26ABD-3B7A-466F-A7CE-F82C13B24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45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96088-3B92-4E3A-B34F-C8F850F8FE67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5F24-68E6-4215-BF07-7C76057EF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9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5EDAB-A75C-44D1-9A6F-1D06BF7BDD3E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B13D-4D23-46D7-BB80-C082730CC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3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DFEC6-AEEA-42BF-AE7B-9208C5EFC27F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8F654-327A-426D-AABB-EF5F04076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55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D304A1-CFC2-405D-908C-561EC3016316}" type="datetimeFigureOut">
              <a:rPr lang="ru-RU"/>
              <a:pPr>
                <a:defRPr/>
              </a:pPr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039396-30C5-4723-B18E-B94E201E3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image" Target="../media/image10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962651" y="1825625"/>
            <a:ext cx="622934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000" b="1" dirty="0"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ПРЕЗЕНТАЦИЯ КОМПАНИИ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000" b="1" dirty="0"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ООО «ИНФОРМПРОЕКТ ГРУПП»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962651" y="5530116"/>
            <a:ext cx="37528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1A4784"/>
                </a:solidFill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0" y="2895601"/>
            <a:ext cx="12192000" cy="1339850"/>
            <a:chOff x="0" y="2844801"/>
            <a:chExt cx="12192000" cy="1339850"/>
          </a:xfrm>
          <a:solidFill>
            <a:schemeClr val="bg1"/>
          </a:solidFill>
        </p:grpSpPr>
        <p:sp>
          <p:nvSpPr>
            <p:cNvPr id="37" name="Прямоугольник 36"/>
            <p:cNvSpPr/>
            <p:nvPr/>
          </p:nvSpPr>
          <p:spPr>
            <a:xfrm>
              <a:off x="0" y="2844801"/>
              <a:ext cx="12192000" cy="1339850"/>
            </a:xfrm>
            <a:prstGeom prst="rect">
              <a:avLst/>
            </a:prstGeom>
            <a:solidFill>
              <a:srgbClr val="1A478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Rectangle 85"/>
            <p:cNvSpPr/>
            <p:nvPr/>
          </p:nvSpPr>
          <p:spPr>
            <a:xfrm>
              <a:off x="1678355" y="2927805"/>
              <a:ext cx="1610893" cy="719714"/>
            </a:xfrm>
            <a:prstGeom prst="rect">
              <a:avLst/>
            </a:prstGeom>
            <a:noFill/>
          </p:spPr>
          <p:txBody>
            <a:bodyPr wrap="square" lIns="103155" tIns="51577" rIns="103155" bIns="51577">
              <a:spAutoFit/>
            </a:bodyPr>
            <a:lstStyle/>
            <a:p>
              <a:pPr defTabSz="804606"/>
              <a:r>
                <a:rPr lang="ru-RU" sz="4000" b="1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26</a:t>
              </a:r>
              <a:endParaRPr lang="bg-BG" sz="4000" b="1" dirty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708301" y="3502791"/>
              <a:ext cx="193339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04606"/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лет</a:t>
              </a:r>
              <a:r>
                <a:rPr lang="ru-RU" sz="10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</a:p>
            <a:p>
              <a:pPr defTabSz="804606"/>
              <a:r>
                <a:rPr lang="ru-RU" sz="10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на рынке РФ и стран ближнего зарубежья</a:t>
              </a:r>
              <a:endParaRPr lang="bg-BG" sz="1000" dirty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85"/>
            <p:cNvSpPr/>
            <p:nvPr/>
          </p:nvSpPr>
          <p:spPr>
            <a:xfrm>
              <a:off x="3808495" y="2921961"/>
              <a:ext cx="1610893" cy="719714"/>
            </a:xfrm>
            <a:prstGeom prst="rect">
              <a:avLst/>
            </a:prstGeom>
            <a:noFill/>
          </p:spPr>
          <p:txBody>
            <a:bodyPr wrap="square" lIns="103155" tIns="51577" rIns="103155" bIns="51577">
              <a:spAutoFit/>
            </a:bodyPr>
            <a:lstStyle/>
            <a:p>
              <a:pPr defTabSz="804606"/>
              <a:r>
                <a:rPr lang="ru-RU" sz="4000" b="1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6</a:t>
              </a:r>
              <a:endParaRPr lang="bg-BG" sz="4000" b="1" dirty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832091" y="3518537"/>
              <a:ext cx="193339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04606"/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филиалов</a:t>
              </a:r>
              <a:r>
                <a:rPr lang="ru-RU" sz="10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</a:p>
            <a:p>
              <a:pPr defTabSz="804606"/>
              <a:r>
                <a:rPr lang="ru-RU" sz="10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на территории </a:t>
              </a:r>
            </a:p>
            <a:p>
              <a:pPr defTabSz="804606"/>
              <a:r>
                <a:rPr lang="ru-RU" sz="10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Российской Федерации</a:t>
              </a:r>
              <a:endParaRPr lang="bg-BG" sz="1000" dirty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85"/>
            <p:cNvSpPr/>
            <p:nvPr/>
          </p:nvSpPr>
          <p:spPr>
            <a:xfrm>
              <a:off x="6191463" y="2921961"/>
              <a:ext cx="1610893" cy="719714"/>
            </a:xfrm>
            <a:prstGeom prst="rect">
              <a:avLst/>
            </a:prstGeom>
            <a:noFill/>
          </p:spPr>
          <p:txBody>
            <a:bodyPr wrap="square" lIns="103155" tIns="51577" rIns="103155" bIns="51577">
              <a:spAutoFit/>
            </a:bodyPr>
            <a:lstStyle/>
            <a:p>
              <a:pPr defTabSz="804606"/>
              <a:r>
                <a:rPr lang="ru-RU" sz="4000" b="1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200</a:t>
              </a:r>
              <a:endParaRPr lang="bg-BG" sz="4000" b="1" dirty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6221409" y="3483612"/>
              <a:ext cx="2122491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04606"/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сотрудников-профессионалов</a:t>
              </a:r>
              <a:r>
                <a:rPr lang="ru-RU" sz="10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, работающих в формате 24/7</a:t>
              </a:r>
              <a:endParaRPr lang="bg-BG" sz="1000" dirty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85"/>
            <p:cNvSpPr/>
            <p:nvPr/>
          </p:nvSpPr>
          <p:spPr>
            <a:xfrm>
              <a:off x="8831888" y="2923778"/>
              <a:ext cx="1847145" cy="719714"/>
            </a:xfrm>
            <a:prstGeom prst="rect">
              <a:avLst/>
            </a:prstGeom>
            <a:noFill/>
          </p:spPr>
          <p:txBody>
            <a:bodyPr wrap="square" lIns="103155" tIns="51577" rIns="103155" bIns="51577">
              <a:spAutoFit/>
            </a:bodyPr>
            <a:lstStyle/>
            <a:p>
              <a:pPr defTabSz="804606"/>
              <a:r>
                <a:rPr lang="ru-RU" sz="4000" b="1" dirty="0">
                  <a:solidFill>
                    <a:srgbClr val="E06C2A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2000</a:t>
              </a:r>
              <a:endParaRPr lang="bg-BG" sz="4000" b="1" dirty="0">
                <a:solidFill>
                  <a:srgbClr val="E06C2A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8868184" y="3514004"/>
              <a:ext cx="193339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04606"/>
              <a:r>
                <a:rPr lang="ru-RU" sz="12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клиентов</a:t>
              </a:r>
              <a:r>
                <a:rPr lang="ru-RU" sz="10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, </a:t>
              </a:r>
            </a:p>
            <a:p>
              <a:pPr defTabSz="804606"/>
              <a:r>
                <a:rPr lang="ru-RU" sz="10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доверившихся </a:t>
              </a:r>
            </a:p>
            <a:p>
              <a:pPr defTabSz="804606"/>
              <a:r>
                <a:rPr lang="ru-RU" sz="1000" dirty="0">
                  <a:solidFill>
                    <a:schemeClr val="bg1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нашей компании</a:t>
              </a:r>
              <a:endParaRPr lang="bg-BG" sz="1000" dirty="0">
                <a:solidFill>
                  <a:schemeClr val="bg1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Прямоугольник 3"/>
          <p:cNvSpPr>
            <a:spLocks noChangeArrowheads="1"/>
          </p:cNvSpPr>
          <p:nvPr/>
        </p:nvSpPr>
        <p:spPr bwMode="auto">
          <a:xfrm>
            <a:off x="327660" y="1278564"/>
            <a:ext cx="5768340" cy="8617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ООО  «Информпроект Групп» </a:t>
            </a:r>
            <a:r>
              <a:rPr lang="ru-RU" sz="1000" b="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– это </a:t>
            </a:r>
            <a:r>
              <a:rPr lang="en-US" sz="1000" b="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IT-</a:t>
            </a:r>
            <a:r>
              <a:rPr lang="ru-RU" sz="1000" b="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компания с долгой историей, успешно внедряющая информационные продукты в крупнейшие госкорпорации, холдинги, предприятия промышленности, нефтегазового сектора, электроэнергетики, строительства и других отраслей, органы государственной власти и управления, вузы и профессиональные сообщества.</a:t>
            </a:r>
          </a:p>
        </p:txBody>
      </p:sp>
      <p:sp>
        <p:nvSpPr>
          <p:cNvPr id="48" name="Прямоугольник 3"/>
          <p:cNvSpPr>
            <a:spLocks noChangeArrowheads="1"/>
          </p:cNvSpPr>
          <p:nvPr/>
        </p:nvSpPr>
        <p:spPr bwMode="auto">
          <a:xfrm>
            <a:off x="327660" y="4969799"/>
            <a:ext cx="4343399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000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НАША МИССИЯ:</a:t>
            </a:r>
          </a:p>
          <a:p>
            <a:r>
              <a:rPr lang="ru-RU" sz="1000" b="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Мы помогаем современным российским предприятиям автоматизировать производственные процессы, непрерывно развивая свои технологии и компетенции сотрудников. </a:t>
            </a:r>
          </a:p>
          <a:p>
            <a:endParaRPr lang="ru-RU" sz="1000" b="0" dirty="0">
              <a:latin typeface="Montserrat" panose="00000500000000000000" pitchFamily="2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НАША ЦЕЛЬ:</a:t>
            </a:r>
          </a:p>
          <a:p>
            <a:r>
              <a:rPr lang="ru-RU" sz="1000" b="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Стать лидером ИТ-отрасли, задающим стандарт внедрения и сопровождения программных продуктов.</a:t>
            </a:r>
          </a:p>
        </p:txBody>
      </p:sp>
      <p:pic>
        <p:nvPicPr>
          <p:cNvPr id="1026" name="Picture 2" descr="D:\БРЕНДБУК\Рабочая БрендБук\Фирменный стиль\Презентации\2025\Логоти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24" y="546295"/>
            <a:ext cx="2169277" cy="33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213582" y="4476916"/>
            <a:ext cx="5784082" cy="1015663"/>
            <a:chOff x="7312089" y="4489190"/>
            <a:chExt cx="5784082" cy="1015663"/>
          </a:xfrm>
        </p:grpSpPr>
        <p:sp>
          <p:nvSpPr>
            <p:cNvPr id="50" name="Прямоугольник 3"/>
            <p:cNvSpPr>
              <a:spLocks noChangeArrowheads="1"/>
            </p:cNvSpPr>
            <p:nvPr/>
          </p:nvSpPr>
          <p:spPr bwMode="auto">
            <a:xfrm>
              <a:off x="8289927" y="4489190"/>
              <a:ext cx="4806244" cy="10156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ru-RU" sz="1000" kern="0" dirty="0">
                  <a:solidFill>
                    <a:srgbClr val="1A4784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Работаем с крупными предприятиями, холдингами </a:t>
              </a:r>
            </a:p>
            <a:p>
              <a:pPr>
                <a:defRPr/>
              </a:pPr>
              <a:r>
                <a:rPr lang="ru-RU" sz="1000" kern="0" dirty="0">
                  <a:solidFill>
                    <a:srgbClr val="1A4784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и государственными корпорациями.</a:t>
              </a:r>
              <a:endParaRPr lang="en-US" sz="1000" kern="0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000" b="0" kern="0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Реализуем масштабные </a:t>
              </a:r>
              <a:r>
                <a:rPr lang="en-US" sz="1000" b="0" kern="0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IT</a:t>
              </a:r>
              <a:r>
                <a:rPr lang="ru-RU" sz="1000" b="0" kern="0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-проекты, комплексно автоматизирующие деятельность предприятий, связанную с управлением нормативно-технической документацией и применением нормативных требований.</a:t>
              </a:r>
            </a:p>
          </p:txBody>
        </p:sp>
        <p:grpSp>
          <p:nvGrpSpPr>
            <p:cNvPr id="51" name="Группа 50"/>
            <p:cNvGrpSpPr/>
            <p:nvPr/>
          </p:nvGrpSpPr>
          <p:grpSpPr>
            <a:xfrm>
              <a:off x="7312089" y="4596168"/>
              <a:ext cx="807021" cy="818461"/>
              <a:chOff x="3138869" y="2509558"/>
              <a:chExt cx="807021" cy="818461"/>
            </a:xfrm>
          </p:grpSpPr>
          <p:grpSp>
            <p:nvGrpSpPr>
              <p:cNvPr id="52" name="Группа 51"/>
              <p:cNvGrpSpPr/>
              <p:nvPr/>
            </p:nvGrpSpPr>
            <p:grpSpPr>
              <a:xfrm>
                <a:off x="3138869" y="2509558"/>
                <a:ext cx="807021" cy="818461"/>
                <a:chOff x="3272183" y="2406083"/>
                <a:chExt cx="807021" cy="818461"/>
              </a:xfrm>
            </p:grpSpPr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>
                  <a:off x="3904068" y="2815314"/>
                  <a:ext cx="175136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74211"/>
                  </a:solidFill>
                  <a:prstDash val="solid"/>
                  <a:miter lim="800000"/>
                  <a:headEnd type="oval" w="med" len="med"/>
                  <a:tailEnd type="oval" w="med" len="med"/>
                </a:ln>
                <a:effectLst/>
              </p:spPr>
            </p:cxnSp>
            <p:pic>
              <p:nvPicPr>
                <p:cNvPr id="55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272183" y="2406083"/>
                  <a:ext cx="789962" cy="818461"/>
                </a:xfrm>
                <a:prstGeom prst="rect">
                  <a:avLst/>
                </a:prstGeo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3" name="Picture 2" descr="D:\БРЕНДБУК\Рабочая БрендБук\Фирменный стиль\Презентации\2023\крупные предприятия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8890" y="2779883"/>
                <a:ext cx="300817" cy="2778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" name="Группа 1"/>
          <p:cNvGrpSpPr/>
          <p:nvPr/>
        </p:nvGrpSpPr>
        <p:grpSpPr>
          <a:xfrm>
            <a:off x="6208121" y="5617109"/>
            <a:ext cx="5789542" cy="818461"/>
            <a:chOff x="7306628" y="5598698"/>
            <a:chExt cx="5789542" cy="818461"/>
          </a:xfrm>
        </p:grpSpPr>
        <p:sp>
          <p:nvSpPr>
            <p:cNvPr id="57" name="Прямоугольник 3"/>
            <p:cNvSpPr>
              <a:spLocks noChangeArrowheads="1"/>
            </p:cNvSpPr>
            <p:nvPr/>
          </p:nvSpPr>
          <p:spPr bwMode="auto">
            <a:xfrm>
              <a:off x="8289927" y="5659139"/>
              <a:ext cx="4806243" cy="7078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ru-RU" sz="1000" kern="0" dirty="0">
                  <a:solidFill>
                    <a:srgbClr val="1A4784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Работаем с сегментами малого и среднего </a:t>
              </a:r>
              <a:r>
                <a:rPr lang="ru-RU" sz="1000" dirty="0">
                  <a:solidFill>
                    <a:srgbClr val="1A4784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бизнеса</a:t>
              </a:r>
              <a:r>
                <a:rPr lang="ru-RU" sz="1000" kern="0" dirty="0">
                  <a:solidFill>
                    <a:srgbClr val="1A4784"/>
                  </a:solidFill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defRPr/>
              </a:pPr>
              <a:r>
                <a:rPr lang="ru-RU" sz="1000" b="0" kern="0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Создаем и внедряем профессиональные справочные системы </a:t>
              </a:r>
            </a:p>
            <a:p>
              <a:pPr>
                <a:defRPr/>
              </a:pPr>
              <a:r>
                <a:rPr lang="ru-RU" sz="1000" b="0" kern="0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для работы с нормативной и технической документацией </a:t>
              </a:r>
            </a:p>
            <a:p>
              <a:pPr>
                <a:defRPr/>
              </a:pPr>
              <a:r>
                <a:rPr lang="ru-RU" sz="1000" b="0" kern="0" dirty="0">
                  <a:latin typeface="Montserrat" panose="00000500000000000000" pitchFamily="2" charset="-52"/>
                  <a:ea typeface="Verdana" panose="020B0604030504040204" pitchFamily="34" charset="0"/>
                  <a:cs typeface="Arial" panose="020B0604020202020204" pitchFamily="34" charset="0"/>
                </a:rPr>
                <a:t>в электронном виде.</a:t>
              </a:r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7306628" y="5598698"/>
              <a:ext cx="811407" cy="818461"/>
              <a:chOff x="2529360" y="4061045"/>
              <a:chExt cx="811407" cy="818461"/>
            </a:xfrm>
          </p:grpSpPr>
          <p:grpSp>
            <p:nvGrpSpPr>
              <p:cNvPr id="59" name="Группа 58"/>
              <p:cNvGrpSpPr/>
              <p:nvPr/>
            </p:nvGrpSpPr>
            <p:grpSpPr>
              <a:xfrm>
                <a:off x="2529360" y="4061045"/>
                <a:ext cx="811407" cy="818461"/>
                <a:chOff x="2840906" y="3763238"/>
                <a:chExt cx="811407" cy="818461"/>
              </a:xfrm>
            </p:grpSpPr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>
                  <a:off x="3477177" y="4172468"/>
                  <a:ext cx="175136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74211"/>
                  </a:solidFill>
                  <a:prstDash val="solid"/>
                  <a:miter lim="800000"/>
                  <a:headEnd type="oval" w="med" len="med"/>
                  <a:tailEnd type="oval" w="med" len="med"/>
                </a:ln>
                <a:effectLst/>
              </p:spPr>
            </p:cxnSp>
            <p:pic>
              <p:nvPicPr>
                <p:cNvPr id="62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840906" y="3763238"/>
                  <a:ext cx="789962" cy="818461"/>
                </a:xfrm>
                <a:prstGeom prst="rect">
                  <a:avLst/>
                </a:prstGeo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60" name="Picture 2" descr="D:\БРЕНДБУК\Рабочая БрендБук\Фирменный стиль\Презентации\2023\сотрудничество1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480" y="4347679"/>
                <a:ext cx="385000" cy="245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7484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745491"/>
            <a:ext cx="10515600" cy="797559"/>
          </a:xfrm>
        </p:spPr>
        <p:txBody>
          <a:bodyPr/>
          <a:lstStyle/>
          <a:p>
            <a:r>
              <a:rPr lang="ru-RU" sz="3500" b="1" dirty="0">
                <a:solidFill>
                  <a:srgbClr val="1A4784"/>
                </a:solidFill>
                <a:latin typeface="Montserrat" panose="00000500000000000000" pitchFamily="2" charset="-52"/>
              </a:rPr>
              <a:t>История компании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550988"/>
            <a:ext cx="10536872" cy="534352"/>
          </a:xfrm>
        </p:spPr>
        <p:txBody>
          <a:bodyPr/>
          <a:lstStyle/>
          <a:p>
            <a:r>
              <a:rPr lang="ru-RU" sz="1800" dirty="0">
                <a:latin typeface="Montserrat" panose="00000500000000000000" pitchFamily="2" charset="-52"/>
              </a:rPr>
              <a:t>«Информпроект Групп» </a:t>
            </a:r>
            <a:r>
              <a:rPr lang="ru-RU" sz="1800" b="0" dirty="0">
                <a:latin typeface="Montserrat" panose="00000500000000000000" pitchFamily="2" charset="-52"/>
              </a:rPr>
              <a:t>предлагает уникальные современные информационные решения от ведущих российских и зарубежных разработчиков ПО.</a:t>
            </a:r>
          </a:p>
        </p:txBody>
      </p:sp>
      <p:sp>
        <p:nvSpPr>
          <p:cNvPr id="11" name="Прямоугольник: скругленные углы 25">
            <a:extLst>
              <a:ext uri="{FF2B5EF4-FFF2-40B4-BE49-F238E27FC236}">
                <a16:creationId xmlns:a16="http://schemas.microsoft.com/office/drawing/2014/main" id="{693A387E-E57B-4287-BEB2-288A398271B6}"/>
              </a:ext>
            </a:extLst>
          </p:cNvPr>
          <p:cNvSpPr/>
          <p:nvPr/>
        </p:nvSpPr>
        <p:spPr>
          <a:xfrm>
            <a:off x="8134350" y="4105075"/>
            <a:ext cx="3124199" cy="26831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ln w="38100">
                  <a:noFill/>
                </a:ln>
                <a:solidFill>
                  <a:schemeClr val="bg1"/>
                </a:solidFill>
              </a:rPr>
              <a:t>•</a:t>
            </a:r>
          </a:p>
        </p:txBody>
      </p:sp>
      <p:sp>
        <p:nvSpPr>
          <p:cNvPr id="12" name="Прямоугольник: скругленные углы 24">
            <a:extLst>
              <a:ext uri="{FF2B5EF4-FFF2-40B4-BE49-F238E27FC236}">
                <a16:creationId xmlns:a16="http://schemas.microsoft.com/office/drawing/2014/main" id="{82F2483D-A2F8-493E-916B-7C898F41C363}"/>
              </a:ext>
            </a:extLst>
          </p:cNvPr>
          <p:cNvSpPr/>
          <p:nvPr/>
        </p:nvSpPr>
        <p:spPr>
          <a:xfrm>
            <a:off x="5558918" y="4105075"/>
            <a:ext cx="2746882" cy="26831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ln w="38100">
                  <a:noFill/>
                </a:ln>
                <a:solidFill>
                  <a:schemeClr val="bg1"/>
                </a:solidFill>
              </a:rPr>
              <a:t>•</a:t>
            </a:r>
          </a:p>
        </p:txBody>
      </p:sp>
      <p:sp>
        <p:nvSpPr>
          <p:cNvPr id="13" name="Прямоугольник: скругленные углы 23">
            <a:extLst>
              <a:ext uri="{FF2B5EF4-FFF2-40B4-BE49-F238E27FC236}">
                <a16:creationId xmlns:a16="http://schemas.microsoft.com/office/drawing/2014/main" id="{E4420AF4-66B4-4DD5-B550-3C2ED574142B}"/>
              </a:ext>
            </a:extLst>
          </p:cNvPr>
          <p:cNvSpPr/>
          <p:nvPr/>
        </p:nvSpPr>
        <p:spPr>
          <a:xfrm>
            <a:off x="3762875" y="4105075"/>
            <a:ext cx="2160000" cy="268314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ln w="38100">
                  <a:noFill/>
                </a:ln>
                <a:solidFill>
                  <a:schemeClr val="bg1"/>
                </a:solidFill>
              </a:rPr>
              <a:t>•</a:t>
            </a:r>
          </a:p>
        </p:txBody>
      </p:sp>
      <p:sp>
        <p:nvSpPr>
          <p:cNvPr id="14" name="Прямоугольник: скругленные углы 1">
            <a:extLst>
              <a:ext uri="{FF2B5EF4-FFF2-40B4-BE49-F238E27FC236}">
                <a16:creationId xmlns:a16="http://schemas.microsoft.com/office/drawing/2014/main" id="{9389E908-A402-4A7E-9BFD-5DFFC74B4663}"/>
              </a:ext>
            </a:extLst>
          </p:cNvPr>
          <p:cNvSpPr/>
          <p:nvPr/>
        </p:nvSpPr>
        <p:spPr>
          <a:xfrm>
            <a:off x="2110832" y="4105075"/>
            <a:ext cx="2016000" cy="268314"/>
          </a:xfrm>
          <a:prstGeom prst="roundRect">
            <a:avLst>
              <a:gd name="adj" fmla="val 50000"/>
            </a:avLst>
          </a:prstGeom>
          <a:solidFill>
            <a:srgbClr val="FCA14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ln w="38100">
                  <a:noFill/>
                </a:ln>
                <a:solidFill>
                  <a:schemeClr val="bg1"/>
                </a:solidFill>
              </a:rPr>
              <a:t>•</a:t>
            </a:r>
          </a:p>
        </p:txBody>
      </p:sp>
      <p:sp>
        <p:nvSpPr>
          <p:cNvPr id="15" name="Прямоугольник: скругленные углы 27">
            <a:extLst>
              <a:ext uri="{FF2B5EF4-FFF2-40B4-BE49-F238E27FC236}">
                <a16:creationId xmlns:a16="http://schemas.microsoft.com/office/drawing/2014/main" id="{1D25DD91-0806-4CE1-9780-2893E793D29B}"/>
              </a:ext>
            </a:extLst>
          </p:cNvPr>
          <p:cNvSpPr/>
          <p:nvPr/>
        </p:nvSpPr>
        <p:spPr>
          <a:xfrm>
            <a:off x="674789" y="4105075"/>
            <a:ext cx="1800000" cy="26831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dirty="0">
                <a:ln w="38100">
                  <a:noFill/>
                </a:ln>
                <a:solidFill>
                  <a:schemeClr val="bg1"/>
                </a:solidFill>
              </a:rPr>
              <a:t>•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850" y="4822508"/>
            <a:ext cx="215094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solidFill>
                  <a:srgbClr val="E06C2A"/>
                </a:solidFill>
                <a:latin typeface="Montserrat" panose="00000500000000000000" pitchFamily="2" charset="-52"/>
              </a:rPr>
              <a:t>1998 год</a:t>
            </a:r>
          </a:p>
          <a:p>
            <a:pPr algn="r"/>
            <a:r>
              <a:rPr lang="ru-RU" sz="1000" b="1" dirty="0">
                <a:latin typeface="Montserrat" panose="00000500000000000000" pitchFamily="2" charset="-52"/>
              </a:rPr>
              <a:t>Создание компании</a:t>
            </a:r>
          </a:p>
          <a:p>
            <a:pPr algn="r"/>
            <a:r>
              <a:rPr lang="ru-RU" sz="900" dirty="0">
                <a:latin typeface="Montserrat" panose="00000500000000000000" pitchFamily="2" charset="-52"/>
              </a:rPr>
              <a:t>Официальный представитель дистрибьюторской сети информационно-правового Консорциума «Кодекс». Дистрибуция ПСС «Кодекс» (Профессиональная </a:t>
            </a:r>
          </a:p>
          <a:p>
            <a:pPr algn="r"/>
            <a:r>
              <a:rPr lang="ru-RU" sz="900" dirty="0">
                <a:latin typeface="Montserrat" panose="00000500000000000000" pitchFamily="2" charset="-52"/>
              </a:rPr>
              <a:t>справочная система).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3938587" y="3786188"/>
            <a:ext cx="0" cy="453045"/>
          </a:xfrm>
          <a:prstGeom prst="straightConnector1">
            <a:avLst/>
          </a:prstGeom>
          <a:ln w="9525" cap="rnd">
            <a:solidFill>
              <a:srgbClr val="1A4784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281237" y="4243043"/>
            <a:ext cx="0" cy="453045"/>
          </a:xfrm>
          <a:prstGeom prst="straightConnector1">
            <a:avLst/>
          </a:prstGeom>
          <a:ln w="9525" cap="rnd">
            <a:solidFill>
              <a:srgbClr val="1A4784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20750" y="2959735"/>
            <a:ext cx="31305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solidFill>
                  <a:srgbClr val="E06C2A"/>
                </a:solidFill>
                <a:latin typeface="Montserrat" panose="00000500000000000000" pitchFamily="2" charset="-52"/>
              </a:rPr>
              <a:t>2004 год</a:t>
            </a:r>
          </a:p>
          <a:p>
            <a:pPr algn="r"/>
            <a:r>
              <a:rPr lang="ru-RU" sz="1000" b="1" dirty="0">
                <a:latin typeface="Montserrat" panose="00000500000000000000" pitchFamily="2" charset="-52"/>
              </a:rPr>
              <a:t>Открытие первого регионального представительства </a:t>
            </a:r>
            <a:r>
              <a:rPr lang="ru-RU" sz="900" dirty="0">
                <a:latin typeface="Montserrat" panose="00000500000000000000" pitchFamily="2" charset="-52"/>
              </a:rPr>
              <a:t>в г. Краснодар, дистрибуция ПСС «Кодекс» и «Техэксперт».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61214" y="4818697"/>
            <a:ext cx="269348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solidFill>
                  <a:srgbClr val="E06C2A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2010-2011 годы</a:t>
            </a:r>
          </a:p>
          <a:p>
            <a:pPr algn="r"/>
            <a:r>
              <a:rPr lang="ru-RU" sz="1000" b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Расширение границ на юг </a:t>
            </a:r>
          </a:p>
          <a:p>
            <a:pPr algn="r"/>
            <a:r>
              <a:rPr lang="ru-RU" sz="9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 Открывается представительство в </a:t>
            </a:r>
            <a:r>
              <a:rPr lang="ru-RU" sz="900" dirty="0" err="1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Ростове</a:t>
            </a:r>
            <a:r>
              <a:rPr lang="ru-RU" sz="9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-на-Дону. Группа компаний «Информпроект» становится лидером сети дистрибьюторов Консорциума «Кодекс» на территории России. Дистрибуция продуктов торговых марок «Кодекс», «Техэксперт», «Адепт».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5733279" y="4239232"/>
            <a:ext cx="0" cy="453045"/>
          </a:xfrm>
          <a:prstGeom prst="straightConnector1">
            <a:avLst/>
          </a:prstGeom>
          <a:ln w="9525" cap="rnd">
            <a:solidFill>
              <a:srgbClr val="1A4784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8114079" y="3789998"/>
            <a:ext cx="0" cy="453045"/>
          </a:xfrm>
          <a:prstGeom prst="straightConnector1">
            <a:avLst/>
          </a:prstGeom>
          <a:ln w="9525" cap="rnd">
            <a:solidFill>
              <a:srgbClr val="1A4784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51600" y="2407285"/>
            <a:ext cx="5460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E06C2A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2014-2019 годы</a:t>
            </a:r>
          </a:p>
          <a:p>
            <a:r>
              <a:rPr lang="ru-RU" sz="1000" b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Проекты по созданию комплексной автоматизации процессов работы </a:t>
            </a:r>
          </a:p>
          <a:p>
            <a:r>
              <a:rPr lang="ru-RU" sz="1000" b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 документацией на предприятиях РФ</a:t>
            </a:r>
            <a:endParaRPr lang="ru-RU" sz="1000" dirty="0">
              <a:latin typeface="Montserrat" panose="00000500000000000000" pitchFamily="2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9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Организация единого электронного информационного фонда на единой платформе – внешняя, внутренняя, международная документация и пр. Главный вектор – цифровая стандартизация. Инновационные разработки: системы управления требованиями, интегрированные системы управления безопасностью. Более 2000 клиентов. </a:t>
            </a:r>
            <a:endParaRPr lang="ru-RU" sz="900" b="1" dirty="0">
              <a:latin typeface="Montserrat" panose="00000500000000000000" pitchFamily="2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77353" y="4822508"/>
            <a:ext cx="584634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solidFill>
                  <a:srgbClr val="E06C2A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2020-2025 годы</a:t>
            </a:r>
          </a:p>
          <a:p>
            <a:pPr algn="r"/>
            <a:r>
              <a:rPr lang="ru-RU" sz="1000" b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Будущее за цифровой платформой «Техэксперт»</a:t>
            </a:r>
          </a:p>
          <a:p>
            <a:pPr algn="r"/>
            <a:r>
              <a:rPr lang="ru-RU" sz="9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В компании 7 филиалов: Киров, Казань, Тюмень, Ижевск, Краснодар, Ростов-на-Дону </a:t>
            </a:r>
          </a:p>
          <a:p>
            <a:pPr algn="r"/>
            <a:r>
              <a:rPr lang="ru-RU" sz="9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и Новосибирск. Основные функциональные службы (бэк-офис) находятся в Кирове.</a:t>
            </a:r>
          </a:p>
          <a:p>
            <a:pPr algn="r"/>
            <a:r>
              <a:rPr lang="ru-RU" sz="900" b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Сегодня ООО «Информпроект Групп» работает по всей России </a:t>
            </a:r>
            <a:r>
              <a:rPr lang="ru-RU" sz="9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 крупнейшими предприятиями, госкорпорациями и холдингами страны. Мы предлагаем долгосрочный проект по организации на предприятиях единой автоматизированной системы управления нормативной документацией, позволяющей оптимизировать и структурировать все ведущие бизнес-процессы по работе с документами по принципу единого окна. 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11071616" y="4243043"/>
            <a:ext cx="0" cy="453045"/>
          </a:xfrm>
          <a:prstGeom prst="straightConnector1">
            <a:avLst/>
          </a:prstGeom>
          <a:ln w="9525" cap="rnd">
            <a:solidFill>
              <a:srgbClr val="1A4784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/>
          <p:cNvGrpSpPr/>
          <p:nvPr/>
        </p:nvGrpSpPr>
        <p:grpSpPr>
          <a:xfrm>
            <a:off x="0" y="6490126"/>
            <a:ext cx="12192000" cy="367874"/>
            <a:chOff x="0" y="6490126"/>
            <a:chExt cx="12192000" cy="36787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0" y="6490126"/>
              <a:ext cx="12192000" cy="367874"/>
            </a:xfrm>
            <a:prstGeom prst="rect">
              <a:avLst/>
            </a:prstGeom>
            <a:solidFill>
              <a:srgbClr val="1A4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3850" y="6573946"/>
              <a:ext cx="10058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ООО «ИНФОРМПРОЕКТ ГРУПП»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536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4663440" cy="6858000"/>
          </a:xfrm>
          <a:prstGeom prst="rect">
            <a:avLst/>
          </a:prstGeom>
          <a:solidFill>
            <a:srgbClr val="1A4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1279525"/>
            <a:ext cx="3604260" cy="1325563"/>
          </a:xfrm>
        </p:spPr>
        <p:txBody>
          <a:bodyPr/>
          <a:lstStyle/>
          <a:p>
            <a:r>
              <a:rPr lang="ru-RU" sz="3500" b="1" dirty="0">
                <a:solidFill>
                  <a:schemeClr val="bg1"/>
                </a:solidFill>
                <a:latin typeface="Montserrat" panose="00000500000000000000" pitchFamily="2" charset="-52"/>
              </a:rPr>
              <a:t>Продукты компании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62699" y="548824"/>
            <a:ext cx="47688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1. Профессиональные справочные системы «Техэксперт»</a:t>
            </a:r>
          </a:p>
          <a:p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Включают в себя крупнейшие подборки нормативных документов (всего более 40 000 000 документов) и справочной информации, </a:t>
            </a:r>
          </a:p>
          <a:p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а также целый комплекс уникальных сервисов и услуг.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AF19C9CD-C580-DD50-FA6D-5E67E9A82881}"/>
              </a:ext>
            </a:extLst>
          </p:cNvPr>
          <p:cNvGrpSpPr/>
          <p:nvPr/>
        </p:nvGrpSpPr>
        <p:grpSpPr>
          <a:xfrm>
            <a:off x="5390582" y="570001"/>
            <a:ext cx="686936" cy="686936"/>
            <a:chOff x="5390582" y="570001"/>
            <a:chExt cx="686936" cy="686936"/>
          </a:xfrm>
        </p:grpSpPr>
        <p:sp>
          <p:nvSpPr>
            <p:cNvPr id="15" name="Овал 14"/>
            <p:cNvSpPr/>
            <p:nvPr/>
          </p:nvSpPr>
          <p:spPr>
            <a:xfrm>
              <a:off x="5390582" y="570001"/>
              <a:ext cx="686936" cy="6869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A4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7" name="Picture 2" descr="D:\БРЕНДБУК\Рабочая БрендБук\Фирменный стиль для ТЭ\лого ТЭ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950" y="737114"/>
              <a:ext cx="330199" cy="331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5390582" y="1550422"/>
            <a:ext cx="686936" cy="686936"/>
            <a:chOff x="5390582" y="1923368"/>
            <a:chExt cx="686936" cy="686936"/>
          </a:xfrm>
        </p:grpSpPr>
        <p:sp>
          <p:nvSpPr>
            <p:cNvPr id="16" name="Овал 15"/>
            <p:cNvSpPr/>
            <p:nvPr/>
          </p:nvSpPr>
          <p:spPr>
            <a:xfrm>
              <a:off x="5390582" y="1923368"/>
              <a:ext cx="686936" cy="6869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A4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8" name="Picture 3" descr="D:\БРЕНДБУК\Рабочая БрендБук\Фирменный стиль для ТЭ\Логотипы ТЭ\SUNTD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96" t="14844" r="25136" b="15130"/>
            <a:stretch/>
          </p:blipFill>
          <p:spPr bwMode="auto">
            <a:xfrm>
              <a:off x="5549019" y="2092274"/>
              <a:ext cx="350129" cy="349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6362698" y="1378884"/>
            <a:ext cx="47688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2. СУ НТД (Система управления нормативно-технической документацией)</a:t>
            </a:r>
          </a:p>
          <a:p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Система помогает предприятиям любого размера и любой специфики быстро перейти на «БЕЗБУМАЖНЫЕ» ТЕХНОЛОГИИ.</a:t>
            </a:r>
          </a:p>
          <a:p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Система позволяет создать «единое окно» для получения всей необходимой в работе нормативной и технической документации, отслеживать актуальность всех документов, автоматизировать процессы планирования, разработки, обсуждения и согласования документации.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421218" y="3107400"/>
            <a:ext cx="686936" cy="686936"/>
            <a:chOff x="5397500" y="3429454"/>
            <a:chExt cx="686936" cy="686936"/>
          </a:xfrm>
        </p:grpSpPr>
        <p:sp>
          <p:nvSpPr>
            <p:cNvPr id="17" name="Овал 16"/>
            <p:cNvSpPr/>
            <p:nvPr/>
          </p:nvSpPr>
          <p:spPr>
            <a:xfrm>
              <a:off x="5397500" y="3429454"/>
              <a:ext cx="686936" cy="6869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A4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12" name="Picture 5" descr="D:\БРЕНДБУК\Рабочая БрендБук\Фирменный стиль\Адепт\лого Адепт новы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445" y="3627887"/>
              <a:ext cx="401207" cy="290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6362698" y="2979322"/>
            <a:ext cx="4949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3. Программные решения «Адепт»</a:t>
            </a:r>
            <a:endParaRPr lang="ru-RU" sz="1000" dirty="0">
              <a:latin typeface="Montserrat" panose="00000500000000000000" pitchFamily="2" charset="-52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000" b="1" i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Адепт: Проект, Адепт: Смета, Адепт: Управление строительством</a:t>
            </a:r>
          </a:p>
          <a:p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Профессиональные программы для составления смет на СМР и ПИР, планирования и управления строительными проектами.</a:t>
            </a:r>
          </a:p>
          <a:p>
            <a:r>
              <a:rPr lang="ru-RU" sz="1000" b="1" i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Адепт: Исполнительная документация, Стройконтроль, </a:t>
            </a:r>
            <a:r>
              <a:rPr lang="en-US" sz="1000" b="1" i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BIM</a:t>
            </a:r>
            <a:r>
              <a:rPr lang="ru-RU" sz="1000" b="1" i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, и др</a:t>
            </a:r>
            <a:r>
              <a:rPr lang="ru-RU" sz="1000" i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Единая цифровая среда и принцип сквозной цифровизации всех бизнес-процессов: от </a:t>
            </a:r>
            <a:r>
              <a:rPr lang="en-US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BIM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-модели до строительного контроля. . Каждый модуль можно внедрять отдельно, шаг за шагом приходя к 100% цифровизации всего процесса строительства.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62699" y="5814750"/>
            <a:ext cx="47688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5. Предоставление международных и зарубежных стандартов от ведущих организаций разработчиков</a:t>
            </a:r>
          </a:p>
          <a:p>
            <a:r>
              <a:rPr lang="en-US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ASTM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DIN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ISO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IEC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ASME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 API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 SAE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 EN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 и другие. </a:t>
            </a:r>
          </a:p>
          <a:p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Стандарты предоставляются как на языке оригинала, так и в переводе на русский язык. 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pic>
        <p:nvPicPr>
          <p:cNvPr id="1026" name="Picture 2" descr="D:\БРЕНДБУК\Рабочая БрендБук\Фирменный стиль\Презентации\2025\Лого бел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58" y="5579351"/>
            <a:ext cx="2098892" cy="31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359FCD-993D-3EE6-EA56-C8BC9DE52DDE}"/>
              </a:ext>
            </a:extLst>
          </p:cNvPr>
          <p:cNvSpPr/>
          <p:nvPr/>
        </p:nvSpPr>
        <p:spPr>
          <a:xfrm>
            <a:off x="6362699" y="4617342"/>
            <a:ext cx="4862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4. Экосистема «Экзон»</a:t>
            </a:r>
          </a:p>
          <a:p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Экосистема для управления строительными процессами, которая объединяет всех участников: заказчиков, подрядчиков, проектировщиков, строительный контроль. </a:t>
            </a:r>
            <a:r>
              <a:rPr lang="ru-RU" sz="1000" b="1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Интегрирована с системой ИСУП</a:t>
            </a:r>
            <a:r>
              <a:rPr 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, позволяет автоматически передавать данные в систему. 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16CC044D-BAB8-998A-4C0C-B7E49F40CCFC}"/>
              </a:ext>
            </a:extLst>
          </p:cNvPr>
          <p:cNvGrpSpPr/>
          <p:nvPr/>
        </p:nvGrpSpPr>
        <p:grpSpPr>
          <a:xfrm>
            <a:off x="5409064" y="4781705"/>
            <a:ext cx="686936" cy="686936"/>
            <a:chOff x="5409064" y="4781705"/>
            <a:chExt cx="686936" cy="686936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CA01BD8B-4085-958D-327E-0611D94661E4}"/>
                </a:ext>
              </a:extLst>
            </p:cNvPr>
            <p:cNvSpPr/>
            <p:nvPr/>
          </p:nvSpPr>
          <p:spPr>
            <a:xfrm>
              <a:off x="5409064" y="4781705"/>
              <a:ext cx="686936" cy="6869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A4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098C5B6B-F9A5-BCF0-8557-EADCE580C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021" y="4938683"/>
              <a:ext cx="279022" cy="372979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F256768-0F2E-FB42-A7B0-AD3112D89B01}"/>
              </a:ext>
            </a:extLst>
          </p:cNvPr>
          <p:cNvGrpSpPr/>
          <p:nvPr/>
        </p:nvGrpSpPr>
        <p:grpSpPr>
          <a:xfrm>
            <a:off x="5409064" y="5890656"/>
            <a:ext cx="686936" cy="686936"/>
            <a:chOff x="5409064" y="5890656"/>
            <a:chExt cx="686936" cy="686936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C3CB00AD-32A5-2828-B8B7-21E34017A8DB}"/>
                </a:ext>
              </a:extLst>
            </p:cNvPr>
            <p:cNvSpPr/>
            <p:nvPr/>
          </p:nvSpPr>
          <p:spPr>
            <a:xfrm>
              <a:off x="5409064" y="5890656"/>
              <a:ext cx="686936" cy="6869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A4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67243EB-0DB4-355F-86D3-76683ADD5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224" y="6069405"/>
              <a:ext cx="401207" cy="329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827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БРЕНДБУК\Рабочая БрендБук\Фирменный стиль\Презентации\2025\Техническая\gradient-network-connection-background\фон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5"/>
          <a:stretch/>
        </p:blipFill>
        <p:spPr bwMode="auto">
          <a:xfrm>
            <a:off x="0" y="4233421"/>
            <a:ext cx="12192000" cy="262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7275" y="600074"/>
            <a:ext cx="10067925" cy="842963"/>
          </a:xfrm>
        </p:spPr>
        <p:txBody>
          <a:bodyPr/>
          <a:lstStyle/>
          <a:p>
            <a:pPr algn="l"/>
            <a:r>
              <a:rPr lang="ru-RU" sz="3500" b="1" dirty="0">
                <a:solidFill>
                  <a:srgbClr val="1A4784"/>
                </a:solidFill>
                <a:latin typeface="Montserrat" panose="00000500000000000000" pitchFamily="2" charset="-52"/>
              </a:rPr>
              <a:t>Сегменты рынка</a:t>
            </a:r>
          </a:p>
        </p:txBody>
      </p:sp>
      <p:pic>
        <p:nvPicPr>
          <p:cNvPr id="6" name="Picture 2" descr="D:\БРЕНДБУК\Рабочая БрендБук\Фирменный стиль\Презентации\2025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5" y="6078477"/>
            <a:ext cx="1426526" cy="21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0" y="6490126"/>
            <a:ext cx="12192000" cy="367874"/>
            <a:chOff x="0" y="6490126"/>
            <a:chExt cx="12192000" cy="36787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6490126"/>
              <a:ext cx="12192000" cy="367874"/>
            </a:xfrm>
            <a:prstGeom prst="rect">
              <a:avLst/>
            </a:prstGeom>
            <a:solidFill>
              <a:srgbClr val="1A4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3850" y="6573946"/>
              <a:ext cx="10058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ООО «ИНФОРМПРОЕКТ ГРУПП»</a:t>
              </a:r>
            </a:p>
          </p:txBody>
        </p:sp>
      </p:grpSp>
      <p:pic>
        <p:nvPicPr>
          <p:cNvPr id="13" name="Picture 2" descr="D:\БРЕНДБУК\Рабочая БрендБук\Фирменный стиль\Презентации\2023\Презентация о компании для новичков\сегменты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790700"/>
            <a:ext cx="10162063" cy="287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44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4663440" cy="6858000"/>
          </a:xfrm>
          <a:prstGeom prst="rect">
            <a:avLst/>
          </a:prstGeom>
          <a:solidFill>
            <a:srgbClr val="1A4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1279525"/>
            <a:ext cx="3604260" cy="1325563"/>
          </a:xfrm>
        </p:spPr>
        <p:txBody>
          <a:bodyPr/>
          <a:lstStyle/>
          <a:p>
            <a:r>
              <a:rPr lang="ru-RU" sz="3500" b="1" dirty="0">
                <a:solidFill>
                  <a:schemeClr val="bg1"/>
                </a:solidFill>
                <a:latin typeface="Montserrat" panose="00000500000000000000" pitchFamily="2" charset="-52"/>
              </a:rPr>
              <a:t>Наши клиенты</a:t>
            </a:r>
          </a:p>
        </p:txBody>
      </p:sp>
      <p:pic>
        <p:nvPicPr>
          <p:cNvPr id="1026" name="Picture 2" descr="D:\БРЕНДБУК\Рабочая БрендБук\Фирменный стиль\Презентации\2025\Лого 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58" y="5579351"/>
            <a:ext cx="2098892" cy="31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044592" y="517051"/>
            <a:ext cx="5219700" cy="5939297"/>
            <a:chOff x="6031892" y="517051"/>
            <a:chExt cx="5219700" cy="5939297"/>
          </a:xfrm>
        </p:grpSpPr>
        <p:pic>
          <p:nvPicPr>
            <p:cNvPr id="21" name="Picture 4" descr="D:\БРЕНДБУК\Рабочая БрендБук\Фирменный стиль\Презентации\2023\Презентация о компании для новичков\лого\Ростех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908" y="576298"/>
              <a:ext cx="1019175" cy="1247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D:\БРЕНДБУК\Рабочая БрендБук\Фирменный стиль\Презентации\2023\Презентация о компании для новичков\лого\Газпром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8056" y="962634"/>
              <a:ext cx="1854200" cy="91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D:\БРЕНДБУК\Рабочая БрендБук\Фирменный стиль\Презентации\2023\Презентация о компании для новичков\лого\УХ_рус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908" y="4666098"/>
              <a:ext cx="1854200" cy="21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D:\БРЕНДБУК\Рабочая БрендБук\Фирменный стиль\Презентации\2023\Презентация о компании для новичков\лого\Роскосмос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7" t="17347" r="13387" b="18531"/>
            <a:stretch/>
          </p:blipFill>
          <p:spPr bwMode="auto">
            <a:xfrm>
              <a:off x="6078908" y="3228433"/>
              <a:ext cx="1379538" cy="894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D:\БРЕНДБУК\Рабочая БрендБук\Фирменный стиль\Презентации\2023\Презентация о компании для новичков\лого\лукойл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1892" y="2392059"/>
              <a:ext cx="1778000" cy="570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9" descr="D:\БРЕНДБУК\Рабочая БрендБук\Фирменный стиль\Презентации\2023\Презентация о компании для новичков\лого\ТАТнефть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1700" y="2106233"/>
              <a:ext cx="2679092" cy="83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0" descr="D:\БРЕНДБУК\Рабочая БрендБук\Фирменный стиль\Презентации\2023\Презентация о компании для новичков\лого\Роснефть с лого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2235" y="517051"/>
              <a:ext cx="964171" cy="771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1" descr="D:\БРЕНДБУК\Рабочая БрендБук\Фирменный стиль\Презентации\2023\Презентация о компании для новичков\лого\Мечел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420" y="5875703"/>
              <a:ext cx="1618456" cy="42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D:\БРЕНДБУК\Рабочая БрендБук\Фирменный стиль\Презентации\2023\Презентация о компании для новичков\лого\Росатом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78" t="21175" r="25839" b="20282"/>
            <a:stretch/>
          </p:blipFill>
          <p:spPr bwMode="auto">
            <a:xfrm>
              <a:off x="10163546" y="576298"/>
              <a:ext cx="1004498" cy="1247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3" descr="D:\БРЕНДБУК\Рабочая БрендБук\Фирменный стиль\Презентации\2023\Презентация о компании для новичков\лого\РУСгидро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0" t="16629" r="4980" b="15750"/>
            <a:stretch/>
          </p:blipFill>
          <p:spPr bwMode="auto">
            <a:xfrm>
              <a:off x="7701078" y="3538237"/>
              <a:ext cx="1279411" cy="417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D:\БРЕНДБУК\Рабочая БрендБук\Фирменный стиль\Презентации\2023\Презентация о компании для новичков\лого\УГМК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016" y="3538237"/>
              <a:ext cx="1817130" cy="606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5" descr="D:\БРЕНДБУК\Рабочая БрендБук\Фирменный стиль\Презентации\2023\Презентация о компании для новичков\лого\УАЗ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908" y="5378450"/>
              <a:ext cx="1574612" cy="920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D:\ЛОГОТИПЫ разные\цветной\Алмаз-Антей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6406" y="4318184"/>
              <a:ext cx="1705186" cy="2138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D:\ЛОГОТИПЫ разные\цветной\РАНХиГС.pn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36" t="15615" r="19320" b="17859"/>
            <a:stretch/>
          </p:blipFill>
          <p:spPr bwMode="auto">
            <a:xfrm>
              <a:off x="8422456" y="4220450"/>
              <a:ext cx="833738" cy="1358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0195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419975" y="2231286"/>
            <a:ext cx="452564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500" b="1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СПАСИБО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500" b="1" dirty="0">
                <a:solidFill>
                  <a:srgbClr val="1A4784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ЗА ВНИМАНИЕ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 bwMode="auto">
          <a:xfrm>
            <a:off x="7498822" y="6018426"/>
            <a:ext cx="2880360" cy="37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ООО «Информпроект Групп»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8-800-100-495</a:t>
            </a:r>
            <a:r>
              <a:rPr lang="en-US" alt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-0</a:t>
            </a:r>
            <a:r>
              <a:rPr lang="ru-RU" alt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|</a:t>
            </a:r>
            <a:r>
              <a:rPr lang="ru-RU" altLang="ru-RU" sz="1000" dirty="0"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ru-RU" sz="1000" b="1" dirty="0">
                <a:solidFill>
                  <a:srgbClr val="E06C2A"/>
                </a:solidFill>
                <a:latin typeface="Montserrat" panose="00000500000000000000" pitchFamily="2" charset="-52"/>
                <a:ea typeface="Verdana" panose="020B0604030504040204" pitchFamily="34" charset="0"/>
                <a:cs typeface="Arial" panose="020B0604020202020204" pitchFamily="34" charset="0"/>
              </a:rPr>
              <a:t>informproekt.ru</a:t>
            </a:r>
            <a:endParaRPr lang="ru-RU" altLang="ru-RU" sz="1000" b="1" dirty="0">
              <a:solidFill>
                <a:srgbClr val="E06C2A"/>
              </a:solidFill>
              <a:latin typeface="Montserrat" panose="00000500000000000000" pitchFamily="2" charset="-52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:\БРЕНДБУК\Рабочая БрендБук\Фирменный стиль\Презентации\2024\qr-code новый сай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884" y="4590942"/>
            <a:ext cx="1211795" cy="121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718</Words>
  <Application>Microsoft Office PowerPoint</Application>
  <PresentationFormat>Широкоэкранный</PresentationFormat>
  <Paragraphs>82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 Light</vt:lpstr>
      <vt:lpstr>Arial</vt:lpstr>
      <vt:lpstr>Calibri</vt:lpstr>
      <vt:lpstr>Montserrat</vt:lpstr>
      <vt:lpstr>Тема Office</vt:lpstr>
      <vt:lpstr>Презентация PowerPoint</vt:lpstr>
      <vt:lpstr>Презентация PowerPoint</vt:lpstr>
      <vt:lpstr>История компании</vt:lpstr>
      <vt:lpstr>Продукты компании</vt:lpstr>
      <vt:lpstr>Сегменты рынка</vt:lpstr>
      <vt:lpstr>Наши клиенты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Информпроект</dc:creator>
  <cp:lastModifiedBy>Светлана Чучкалова</cp:lastModifiedBy>
  <cp:revision>189</cp:revision>
  <dcterms:created xsi:type="dcterms:W3CDTF">2017-11-09T10:09:24Z</dcterms:created>
  <dcterms:modified xsi:type="dcterms:W3CDTF">2025-07-11T10:51:54Z</dcterms:modified>
</cp:coreProperties>
</file>