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94" r:id="rId4"/>
    <p:sldId id="284" r:id="rId5"/>
    <p:sldId id="280" r:id="rId6"/>
    <p:sldId id="282" r:id="rId7"/>
    <p:sldId id="293" r:id="rId8"/>
    <p:sldId id="295" r:id="rId9"/>
  </p:sldIdLst>
  <p:sldSz cx="12192000" cy="6858000"/>
  <p:notesSz cx="6858000" cy="9144000"/>
  <p:embeddedFontLst>
    <p:embeddedFont>
      <p:font typeface="Montserrat" panose="00000500000000000000" pitchFamily="2" charset="-52"/>
      <p:regular r:id="rId11"/>
      <p:bold r:id="rId12"/>
      <p:italic r:id="rId13"/>
      <p:boldItalic r:id="rId14"/>
    </p:embeddedFont>
    <p:embeddedFont>
      <p:font typeface="Montserrat ExtraBold" panose="00000900000000000000" pitchFamily="2" charset="-52"/>
      <p:bold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C2A"/>
    <a:srgbClr val="1A4784"/>
    <a:srgbClr val="FCA146"/>
    <a:srgbClr val="027198"/>
    <a:srgbClr val="027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7CFD29-D2B2-4A71-9482-54308EE8195A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BCE090-4ADC-4DCE-9593-7F81B9DCD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2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B1BD4-145D-4489-B14A-EF9DA995E23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759A2-C0A1-4970-BDC5-9D0CF00B0EF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14DA-9A24-4CB1-A17A-CFBCFAFB1527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97B6-6684-41E1-9E93-3A6FBD74A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0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7179-D2C2-4B79-8179-12FE7AB0D98C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64E7-4E34-46F8-A819-3EBB33158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2D8B-002D-47E8-9591-CECC3B099E9A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ED49-F6D2-41D7-9381-89B42653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8C97-3B5F-4B2A-8618-5230720B5724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DED0-D834-4AA7-8AB1-8BBD29F5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D32B-E7DF-4D68-92FB-34BB75DB31A4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4B89-ED65-4631-A1E5-CDF38C16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ADCC-81DC-4B02-A85F-5A1309DBC8DE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E861-2240-4541-8B50-6F67DACBB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E1D2-79E5-4752-B108-236CB00A9DAF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358D-928E-4F8B-BFB1-3C8F4658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00C8-5DE5-474D-A238-6ECA7622A330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6ABD-3B7A-466F-A7CE-F82C13B2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6088-3B92-4E3A-B34F-C8F850F8FE67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F24-68E6-4215-BF07-7C76057E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DAB-A75C-44D1-9A6F-1D06BF7BDD3E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13D-4D23-46D7-BB80-C082730C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FEC6-AEEA-42BF-AE7B-9208C5EFC27F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F654-327A-426D-AABB-EF5F04076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304A1-CFC2-405D-908C-561EC3016316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39396-30C5-4723-B18E-B94E201E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16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962651" y="1825625"/>
            <a:ext cx="6229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ПРЕЗЕНТАЦИЯ КОМПАНИИ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ООО «ИНФОРМПРОЕКТ ГРУПП»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62651" y="5530116"/>
            <a:ext cx="3752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1A4784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0" y="2895601"/>
            <a:ext cx="12192000" cy="1339850"/>
            <a:chOff x="0" y="2844801"/>
            <a:chExt cx="12192000" cy="1339850"/>
          </a:xfrm>
          <a:solidFill>
            <a:schemeClr val="bg1"/>
          </a:solidFill>
        </p:grpSpPr>
        <p:sp>
          <p:nvSpPr>
            <p:cNvPr id="37" name="Прямоугольник 36"/>
            <p:cNvSpPr/>
            <p:nvPr/>
          </p:nvSpPr>
          <p:spPr>
            <a:xfrm>
              <a:off x="0" y="2844801"/>
              <a:ext cx="12192000" cy="1339850"/>
            </a:xfrm>
            <a:prstGeom prst="rect">
              <a:avLst/>
            </a:prstGeom>
            <a:solidFill>
              <a:srgbClr val="1A478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Rectangle 85"/>
            <p:cNvSpPr/>
            <p:nvPr/>
          </p:nvSpPr>
          <p:spPr>
            <a:xfrm>
              <a:off x="1678355" y="2927805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27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08301" y="3502791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лет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рынке РФ и стран ближнего зарубежья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85"/>
            <p:cNvSpPr/>
            <p:nvPr/>
          </p:nvSpPr>
          <p:spPr>
            <a:xfrm>
              <a:off x="3808495" y="2921961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32091" y="3518537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филиалов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территории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Российской Федерации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85"/>
            <p:cNvSpPr/>
            <p:nvPr/>
          </p:nvSpPr>
          <p:spPr>
            <a:xfrm>
              <a:off x="6191463" y="2921961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221409" y="3483612"/>
              <a:ext cx="2122491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сотрудников-профессионалов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работающих в формате 24/7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85"/>
            <p:cNvSpPr/>
            <p:nvPr/>
          </p:nvSpPr>
          <p:spPr>
            <a:xfrm>
              <a:off x="8831888" y="2923778"/>
              <a:ext cx="1847145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rgbClr val="E06C2A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2000</a:t>
              </a:r>
              <a:endParaRPr lang="bg-BG" sz="4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868184" y="3514004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клиентов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доверившихся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нашей компании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3"/>
          <p:cNvSpPr>
            <a:spLocks noChangeArrowheads="1"/>
          </p:cNvSpPr>
          <p:nvPr/>
        </p:nvSpPr>
        <p:spPr bwMode="auto">
          <a:xfrm>
            <a:off x="327660" y="1278564"/>
            <a:ext cx="5768340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 «Информпроект Групп» </a:t>
            </a:r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– это </a:t>
            </a:r>
            <a:r>
              <a:rPr lang="en-US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IT-</a:t>
            </a:r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компания с долгой историей, успешно внедряющая информационные продукты в крупнейшие госкорпорации, холдинги, предприятия промышленности, нефтегазового сектора, электроэнергетики, строительства и других отраслей, органы государственной власти и управления, вузы и профессиональные сообщества.</a:t>
            </a: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327660" y="4969799"/>
            <a:ext cx="4343399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00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МИССИЯ: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Мы помогаем современным российским предприятиям автоматизировать производственные процессы, непрерывно развивая свои технологии и компетенции сотрудников. </a:t>
            </a:r>
          </a:p>
          <a:p>
            <a:endParaRPr lang="ru-RU" sz="1000" b="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ЦЕЛЬ: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Стать лидером ИТ-отрасли, задающим стандарт внедрения и сопровождения программных продуктов.</a:t>
            </a:r>
          </a:p>
        </p:txBody>
      </p:sp>
      <p:pic>
        <p:nvPicPr>
          <p:cNvPr id="1026" name="Picture 2" descr="D:\БРЕНДБУК\Рабочая БрендБук\Фирменный стиль\Презентации\2025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4" y="546295"/>
            <a:ext cx="2169277" cy="3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213582" y="4476916"/>
            <a:ext cx="5784082" cy="1015663"/>
            <a:chOff x="7312089" y="4489190"/>
            <a:chExt cx="5784082" cy="1015663"/>
          </a:xfrm>
        </p:grpSpPr>
        <p:sp>
          <p:nvSpPr>
            <p:cNvPr id="50" name="Прямоугольник 3"/>
            <p:cNvSpPr>
              <a:spLocks noChangeArrowheads="1"/>
            </p:cNvSpPr>
            <p:nvPr/>
          </p:nvSpPr>
          <p:spPr bwMode="auto">
            <a:xfrm>
              <a:off x="8289927" y="4489190"/>
              <a:ext cx="4806244" cy="1015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Работаем с крупными предприятиями, холдингами </a:t>
              </a:r>
            </a:p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и государственными корпорациями.</a:t>
              </a:r>
              <a:endParaRPr lang="en-US" sz="1000" kern="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Реализуем масштабные </a:t>
              </a:r>
              <a:r>
                <a:rPr lang="en-US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IT</a:t>
              </a: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-проекты, комплексно автоматизирующие деятельность предприятий, связанную с управлением нормативно-технической документацией и применением нормативных требований.</a:t>
              </a: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7312089" y="4596168"/>
              <a:ext cx="807021" cy="818461"/>
              <a:chOff x="3138869" y="2509558"/>
              <a:chExt cx="807021" cy="818461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3138869" y="2509558"/>
                <a:ext cx="807021" cy="818461"/>
                <a:chOff x="3272183" y="2406083"/>
                <a:chExt cx="807021" cy="818461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04068" y="2815314"/>
                  <a:ext cx="17513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74211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pic>
              <p:nvPicPr>
                <p:cNvPr id="55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272183" y="2406083"/>
                  <a:ext cx="789962" cy="81846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3" name="Picture 2" descr="D:\БРЕНДБУК\Рабочая БрендБук\Фирменный стиль\Презентации\2023\крупные предприятия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8890" y="2779883"/>
                <a:ext cx="300817" cy="277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6208121" y="5617109"/>
            <a:ext cx="5789542" cy="818461"/>
            <a:chOff x="7306628" y="5598698"/>
            <a:chExt cx="5789542" cy="818461"/>
          </a:xfrm>
        </p:grpSpPr>
        <p:sp>
          <p:nvSpPr>
            <p:cNvPr id="57" name="Прямоугольник 3"/>
            <p:cNvSpPr>
              <a:spLocks noChangeArrowheads="1"/>
            </p:cNvSpPr>
            <p:nvPr/>
          </p:nvSpPr>
          <p:spPr bwMode="auto">
            <a:xfrm>
              <a:off x="8289927" y="5659139"/>
              <a:ext cx="4806243" cy="70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Работаем с сегментами малого и среднего </a:t>
              </a:r>
              <a:r>
                <a:rPr lang="ru-RU" sz="100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бизнеса</a:t>
              </a: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Создаем и внедряем профессиональные справочные системы 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для работы с нормативной и технической документацией 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в электронном виде.</a:t>
              </a: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7306628" y="5598698"/>
              <a:ext cx="811407" cy="818461"/>
              <a:chOff x="2529360" y="4061045"/>
              <a:chExt cx="811407" cy="818461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2529360" y="4061045"/>
                <a:ext cx="811407" cy="818461"/>
                <a:chOff x="2840906" y="3763238"/>
                <a:chExt cx="811407" cy="818461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477177" y="4172468"/>
                  <a:ext cx="17513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74211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pic>
              <p:nvPicPr>
                <p:cNvPr id="62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840906" y="3763238"/>
                  <a:ext cx="789962" cy="81846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0" name="Picture 2" descr="D:\БРЕНДБУК\Рабочая БрендБук\Фирменный стиль\Презентации\2023\сотрудничество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480" y="4347679"/>
                <a:ext cx="385000" cy="245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748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B957BC57-10B3-F311-010C-91E61D862608}"/>
              </a:ext>
            </a:extLst>
          </p:cNvPr>
          <p:cNvSpPr/>
          <p:nvPr/>
        </p:nvSpPr>
        <p:spPr>
          <a:xfrm>
            <a:off x="13274" y="0"/>
            <a:ext cx="6881290" cy="68500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D:\БРЕНДБУК\Рабочая БрендБук\Фирменный стиль\Презентации\2023\крупные предприят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44" y="3635764"/>
            <a:ext cx="421838" cy="3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0701655-5786-8114-4C30-5C25B2777E77}"/>
              </a:ext>
            </a:extLst>
          </p:cNvPr>
          <p:cNvGrpSpPr/>
          <p:nvPr/>
        </p:nvGrpSpPr>
        <p:grpSpPr>
          <a:xfrm>
            <a:off x="340036" y="413169"/>
            <a:ext cx="11511929" cy="335259"/>
            <a:chOff x="340036" y="413169"/>
            <a:chExt cx="11511929" cy="335259"/>
          </a:xfrm>
        </p:grpSpPr>
        <p:pic>
          <p:nvPicPr>
            <p:cNvPr id="8" name="Picture 2" descr="D:\БРЕНДБУК\Рабочая БрендБук\Фирменный стиль\Презентации\2025\Логотип.png">
              <a:extLst>
                <a:ext uri="{FF2B5EF4-FFF2-40B4-BE49-F238E27FC236}">
                  <a16:creationId xmlns:a16="http://schemas.microsoft.com/office/drawing/2014/main" id="{959A7317-3B9F-8F14-6D14-B4E49958D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4692" y="597955"/>
              <a:ext cx="977273" cy="150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751A19A-9504-5C8C-D6D9-E5306B3A8CD5}"/>
                </a:ext>
              </a:extLst>
            </p:cNvPr>
            <p:cNvGrpSpPr/>
            <p:nvPr/>
          </p:nvGrpSpPr>
          <p:grpSpPr>
            <a:xfrm rot="10800000">
              <a:off x="340036" y="413169"/>
              <a:ext cx="2136462" cy="252412"/>
              <a:chOff x="9873859" y="6224588"/>
              <a:chExt cx="2003824" cy="252412"/>
            </a:xfrm>
          </p:grpSpPr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DC5B7149-E6FD-DEA7-13EE-6C54C909EED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9873859" y="6477000"/>
                <a:ext cx="1794273" cy="0"/>
              </a:xfrm>
              <a:prstGeom prst="line">
                <a:avLst/>
              </a:prstGeom>
              <a:ln>
                <a:solidFill>
                  <a:srgbClr val="1A4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DC867A79-898E-D6B2-60EF-B9CD552BBA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68133" y="6224588"/>
                <a:ext cx="209550" cy="252412"/>
              </a:xfrm>
              <a:prstGeom prst="line">
                <a:avLst/>
              </a:prstGeom>
              <a:ln>
                <a:solidFill>
                  <a:srgbClr val="1A4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CF8874-0ABB-1021-14AD-4665CFC9B1B0}"/>
              </a:ext>
            </a:extLst>
          </p:cNvPr>
          <p:cNvSpPr txBox="1"/>
          <p:nvPr/>
        </p:nvSpPr>
        <p:spPr>
          <a:xfrm>
            <a:off x="516247" y="462744"/>
            <a:ext cx="596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charset="0"/>
              </a:rPr>
              <a:t>О КОМПАНИИ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9DD64CE-B949-79FB-10DA-082E45CB02DE}"/>
              </a:ext>
            </a:extLst>
          </p:cNvPr>
          <p:cNvGrpSpPr/>
          <p:nvPr/>
        </p:nvGrpSpPr>
        <p:grpSpPr>
          <a:xfrm>
            <a:off x="9555480" y="6224588"/>
            <a:ext cx="2322203" cy="252412"/>
            <a:chOff x="9555480" y="6224588"/>
            <a:chExt cx="2322203" cy="252412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01F0894-F53D-1EC4-20A8-2B6688A74377}"/>
                </a:ext>
              </a:extLst>
            </p:cNvPr>
            <p:cNvCxnSpPr>
              <a:cxnSpLocks/>
            </p:cNvCxnSpPr>
            <p:nvPr/>
          </p:nvCxnSpPr>
          <p:spPr>
            <a:xfrm>
              <a:off x="9555480" y="6477000"/>
              <a:ext cx="2112653" cy="0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00BB6D2-7396-2BFA-EED1-1B927EF7A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8133" y="6224588"/>
              <a:ext cx="209550" cy="252412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A502D8-3584-BC74-7E01-21DE35C27568}"/>
                </a:ext>
              </a:extLst>
            </p:cNvPr>
            <p:cNvSpPr txBox="1"/>
            <p:nvPr/>
          </p:nvSpPr>
          <p:spPr>
            <a:xfrm>
              <a:off x="9563100" y="6246376"/>
              <a:ext cx="21126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Arial" charset="0"/>
                </a:rPr>
                <a:t>ООО «ИНФОРМПРОЕКТ ГРУПП»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4EE3A0-3F4D-4D2E-261D-CE21C5A5D334}"/>
              </a:ext>
            </a:extLst>
          </p:cNvPr>
          <p:cNvSpPr txBox="1"/>
          <p:nvPr/>
        </p:nvSpPr>
        <p:spPr>
          <a:xfrm>
            <a:off x="451746" y="1163106"/>
            <a:ext cx="65129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 «Информпроект Групп»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– это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IT-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компания с двадцатилетней историей, успешно внедряющая информационные продукты в крупнейшие госкорпорации, холдинги, предприятия промышленности, нефтегазового сектора, электроэнергетики,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строительства и других отраслей, органы государственной власти и управления,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вузы и профессиональные сообщества.</a:t>
            </a:r>
          </a:p>
        </p:txBody>
      </p:sp>
      <p:grpSp>
        <p:nvGrpSpPr>
          <p:cNvPr id="1039" name="Группа 1038">
            <a:extLst>
              <a:ext uri="{FF2B5EF4-FFF2-40B4-BE49-F238E27FC236}">
                <a16:creationId xmlns:a16="http://schemas.microsoft.com/office/drawing/2014/main" id="{5FE3E8D4-815F-71A0-11F4-F39AB4E33AEF}"/>
              </a:ext>
            </a:extLst>
          </p:cNvPr>
          <p:cNvGrpSpPr/>
          <p:nvPr/>
        </p:nvGrpSpPr>
        <p:grpSpPr>
          <a:xfrm>
            <a:off x="516247" y="2421425"/>
            <a:ext cx="6111410" cy="3649943"/>
            <a:chOff x="516247" y="2345225"/>
            <a:chExt cx="6111410" cy="364994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12407" y="3031923"/>
              <a:ext cx="20065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лет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рынке РФ и стран ближнего зарубежья</a:t>
              </a:r>
              <a:endPara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85"/>
            <p:cNvSpPr/>
            <p:nvPr/>
          </p:nvSpPr>
          <p:spPr>
            <a:xfrm>
              <a:off x="1131596" y="2386236"/>
              <a:ext cx="1187319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06C2A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27</a:t>
              </a:r>
              <a:endPara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srgbClr val="E06C2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610D4BF-EAC6-40A2-BAF3-113A6B94379F}"/>
                </a:ext>
              </a:extLst>
            </p:cNvPr>
            <p:cNvSpPr/>
            <p:nvPr/>
          </p:nvSpPr>
          <p:spPr>
            <a:xfrm>
              <a:off x="4286487" y="3015286"/>
              <a:ext cx="22508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филиалов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территории Российской Федерации</a:t>
              </a:r>
              <a:endPara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Rectangle 85">
              <a:extLst>
                <a:ext uri="{FF2B5EF4-FFF2-40B4-BE49-F238E27FC236}">
                  <a16:creationId xmlns:a16="http://schemas.microsoft.com/office/drawing/2014/main" id="{B7E07F5A-7574-1E38-DFCC-63B30B7F722A}"/>
                </a:ext>
              </a:extLst>
            </p:cNvPr>
            <p:cNvSpPr/>
            <p:nvPr/>
          </p:nvSpPr>
          <p:spPr>
            <a:xfrm>
              <a:off x="5020985" y="2386802"/>
              <a:ext cx="781880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06C2A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srgbClr val="E06C2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" name="Прямоугольник 1026">
              <a:extLst>
                <a:ext uri="{FF2B5EF4-FFF2-40B4-BE49-F238E27FC236}">
                  <a16:creationId xmlns:a16="http://schemas.microsoft.com/office/drawing/2014/main" id="{E60AE190-3F8E-2A72-B1EE-51683CEB61B1}"/>
                </a:ext>
              </a:extLst>
            </p:cNvPr>
            <p:cNvSpPr/>
            <p:nvPr/>
          </p:nvSpPr>
          <p:spPr>
            <a:xfrm>
              <a:off x="516247" y="5136632"/>
              <a:ext cx="246482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сотрудников-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профессионалов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работающих в формате 24/7 </a:t>
              </a:r>
              <a:endPara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" name="Rectangle 85">
              <a:extLst>
                <a:ext uri="{FF2B5EF4-FFF2-40B4-BE49-F238E27FC236}">
                  <a16:creationId xmlns:a16="http://schemas.microsoft.com/office/drawing/2014/main" id="{BFA88FD1-B2AD-12D4-026B-6D81C98AEDDF}"/>
                </a:ext>
              </a:extLst>
            </p:cNvPr>
            <p:cNvSpPr/>
            <p:nvPr/>
          </p:nvSpPr>
          <p:spPr>
            <a:xfrm>
              <a:off x="1100007" y="4535446"/>
              <a:ext cx="1297299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06C2A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</a:t>
              </a:r>
              <a:endPara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srgbClr val="E06C2A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1" name="Прямоугольник 1030">
              <a:extLst>
                <a:ext uri="{FF2B5EF4-FFF2-40B4-BE49-F238E27FC236}">
                  <a16:creationId xmlns:a16="http://schemas.microsoft.com/office/drawing/2014/main" id="{4E21D5FF-CDCB-B903-97FB-2578EBC3A8F9}"/>
                </a:ext>
              </a:extLst>
            </p:cNvPr>
            <p:cNvSpPr/>
            <p:nvPr/>
          </p:nvSpPr>
          <p:spPr>
            <a:xfrm>
              <a:off x="4102090" y="5196577"/>
              <a:ext cx="252556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клиентов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</a:p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доверившихся </a:t>
              </a:r>
            </a:p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нашей компании</a:t>
              </a:r>
              <a:endPara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" name="Rectangle 85">
              <a:extLst>
                <a:ext uri="{FF2B5EF4-FFF2-40B4-BE49-F238E27FC236}">
                  <a16:creationId xmlns:a16="http://schemas.microsoft.com/office/drawing/2014/main" id="{39E00CF6-4F92-7AC6-E906-9BED549AA89D}"/>
                </a:ext>
              </a:extLst>
            </p:cNvPr>
            <p:cNvSpPr/>
            <p:nvPr/>
          </p:nvSpPr>
          <p:spPr>
            <a:xfrm>
              <a:off x="4598788" y="4517196"/>
              <a:ext cx="162627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marL="0" marR="0" lvl="0" indent="0" algn="ctr" defTabSz="804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06C2A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2000</a:t>
              </a:r>
              <a:endPara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srgbClr val="E06C2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34" name="Прямая соединительная линия 1033">
              <a:extLst>
                <a:ext uri="{FF2B5EF4-FFF2-40B4-BE49-F238E27FC236}">
                  <a16:creationId xmlns:a16="http://schemas.microsoft.com/office/drawing/2014/main" id="{24DF44D2-AFC9-2635-BE09-DFACA3E584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93" y="2345225"/>
              <a:ext cx="1275607" cy="148001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Прямая соединительная линия 1036">
              <a:extLst>
                <a:ext uri="{FF2B5EF4-FFF2-40B4-BE49-F238E27FC236}">
                  <a16:creationId xmlns:a16="http://schemas.microsoft.com/office/drawing/2014/main" id="{50001997-2FA0-BB3A-69E7-D643D706D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92" y="4515153"/>
              <a:ext cx="1275607" cy="148001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4835FD8-AEAB-BBD8-D9D0-85E10B47B8C1}"/>
              </a:ext>
            </a:extLst>
          </p:cNvPr>
          <p:cNvSpPr txBox="1"/>
          <p:nvPr/>
        </p:nvSpPr>
        <p:spPr>
          <a:xfrm>
            <a:off x="8138163" y="1167972"/>
            <a:ext cx="38023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06C2A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МИССИЯ: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Мы помогаем современным российским предприятиям автоматизировать производственные процессы, непрерывно развивая свои технологии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компетенции сотрудников. </a:t>
            </a:r>
          </a:p>
        </p:txBody>
      </p:sp>
      <p:pic>
        <p:nvPicPr>
          <p:cNvPr id="1046" name="Рисунок 1045">
            <a:extLst>
              <a:ext uri="{FF2B5EF4-FFF2-40B4-BE49-F238E27FC236}">
                <a16:creationId xmlns:a16="http://schemas.microsoft.com/office/drawing/2014/main" id="{3251C386-1C32-34DF-D70C-84E80530E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61" y="1363497"/>
            <a:ext cx="369193" cy="465495"/>
          </a:xfrm>
          <a:prstGeom prst="rect">
            <a:avLst/>
          </a:prstGeom>
        </p:spPr>
      </p:pic>
      <p:pic>
        <p:nvPicPr>
          <p:cNvPr id="1048" name="Рисунок 1047">
            <a:extLst>
              <a:ext uri="{FF2B5EF4-FFF2-40B4-BE49-F238E27FC236}">
                <a16:creationId xmlns:a16="http://schemas.microsoft.com/office/drawing/2014/main" id="{CB19FF56-AE2C-A6B6-18F7-9787C6C96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44" y="2386171"/>
            <a:ext cx="369196" cy="421027"/>
          </a:xfrm>
          <a:prstGeom prst="rect">
            <a:avLst/>
          </a:prstGeom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B41926BD-02F1-F379-A17C-FFBC8164C300}"/>
              </a:ext>
            </a:extLst>
          </p:cNvPr>
          <p:cNvSpPr txBox="1"/>
          <p:nvPr/>
        </p:nvSpPr>
        <p:spPr>
          <a:xfrm>
            <a:off x="8138162" y="2189402"/>
            <a:ext cx="3739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06C2A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Стать лидером ИТ-отрасли, задающим стандарт внедрения и сопровождения программных продуктов. Быть лучшими среди сильных!</a:t>
            </a:r>
          </a:p>
        </p:txBody>
      </p:sp>
      <p:cxnSp>
        <p:nvCxnSpPr>
          <p:cNvPr id="1050" name="Прямая соединительная линия 1049">
            <a:extLst>
              <a:ext uri="{FF2B5EF4-FFF2-40B4-BE49-F238E27FC236}">
                <a16:creationId xmlns:a16="http://schemas.microsoft.com/office/drawing/2014/main" id="{89A473C5-178B-E57D-FC2A-59749A490FCD}"/>
              </a:ext>
            </a:extLst>
          </p:cNvPr>
          <p:cNvCxnSpPr>
            <a:cxnSpLocks/>
          </p:cNvCxnSpPr>
          <p:nvPr/>
        </p:nvCxnSpPr>
        <p:spPr>
          <a:xfrm>
            <a:off x="7629525" y="3222392"/>
            <a:ext cx="4181475" cy="0"/>
          </a:xfrm>
          <a:prstGeom prst="line">
            <a:avLst/>
          </a:prstGeom>
          <a:ln w="31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TextBox 1064">
            <a:extLst>
              <a:ext uri="{FF2B5EF4-FFF2-40B4-BE49-F238E27FC236}">
                <a16:creationId xmlns:a16="http://schemas.microsoft.com/office/drawing/2014/main" id="{F5654C66-8EC8-51C7-CE29-8EA65A443A73}"/>
              </a:ext>
            </a:extLst>
          </p:cNvPr>
          <p:cNvSpPr txBox="1"/>
          <p:nvPr/>
        </p:nvSpPr>
        <p:spPr>
          <a:xfrm>
            <a:off x="8138162" y="3562737"/>
            <a:ext cx="37395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A4784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РАБОТАЕМ С КРУПНЫМИ ПРЕДПРИЯТИЯМИ, ХОЛДИНГАМИ И ГОСУДАРСТВЕННЫМИ КОРПОРАЦИЯМИ.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A4784"/>
              </a:solidFill>
              <a:effectLst/>
              <a:uLnTx/>
              <a:uFillTx/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Реализуем масштабные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IT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-проекты, комплексно автоматизирующие деятельность предприятий, связанную с управлением нормативно-технической документацией и применением нормативных требований.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8A6521A5-DF76-C275-F760-141FD0277E98}"/>
              </a:ext>
            </a:extLst>
          </p:cNvPr>
          <p:cNvSpPr txBox="1"/>
          <p:nvPr/>
        </p:nvSpPr>
        <p:spPr>
          <a:xfrm>
            <a:off x="8138162" y="5060432"/>
            <a:ext cx="37395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A4784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РАБОТАЕМ С СЕГМЕНТАМИ МАЛОГО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A4784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СРЕДНЕГО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A4784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БИЗНЕСА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1A4784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Создаем и внедряем профессиональные справочные системы для работы с нормативной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технической документацией в электронном виде.</a:t>
            </a:r>
          </a:p>
        </p:txBody>
      </p:sp>
      <p:pic>
        <p:nvPicPr>
          <p:cNvPr id="1070" name="Рисунок 1069">
            <a:extLst>
              <a:ext uri="{FF2B5EF4-FFF2-40B4-BE49-F238E27FC236}">
                <a16:creationId xmlns:a16="http://schemas.microsoft.com/office/drawing/2014/main" id="{DA427C57-9CDB-47DC-4575-A9627FE82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0907" y="5120065"/>
            <a:ext cx="421838" cy="3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7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45491"/>
            <a:ext cx="10515600" cy="797559"/>
          </a:xfrm>
        </p:spPr>
        <p:txBody>
          <a:bodyPr/>
          <a:lstStyle/>
          <a:p>
            <a:r>
              <a:rPr lang="ru-RU" sz="3500" b="1" dirty="0">
                <a:solidFill>
                  <a:srgbClr val="1A4784"/>
                </a:solidFill>
                <a:latin typeface="Montserrat" panose="00000500000000000000" pitchFamily="2" charset="-52"/>
              </a:rPr>
              <a:t>История компании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550988"/>
            <a:ext cx="10536872" cy="534352"/>
          </a:xfrm>
        </p:spPr>
        <p:txBody>
          <a:bodyPr/>
          <a:lstStyle/>
          <a:p>
            <a:r>
              <a:rPr lang="ru-RU" sz="1800" dirty="0">
                <a:latin typeface="Montserrat" panose="00000500000000000000" pitchFamily="2" charset="-52"/>
              </a:rPr>
              <a:t>«Информпроект Групп» </a:t>
            </a:r>
            <a:r>
              <a:rPr lang="ru-RU" sz="1800" b="0" dirty="0">
                <a:latin typeface="Montserrat" panose="00000500000000000000" pitchFamily="2" charset="-52"/>
              </a:rPr>
              <a:t>предлагает уникальные современные информационные решения от ведущих российских и зарубежных разработчиков ПО.</a:t>
            </a:r>
          </a:p>
        </p:txBody>
      </p:sp>
      <p:sp>
        <p:nvSpPr>
          <p:cNvPr id="11" name="Прямоугольник: скругленные углы 25">
            <a:extLst>
              <a:ext uri="{FF2B5EF4-FFF2-40B4-BE49-F238E27FC236}">
                <a16:creationId xmlns:a16="http://schemas.microsoft.com/office/drawing/2014/main" id="{693A387E-E57B-4287-BEB2-288A398271B6}"/>
              </a:ext>
            </a:extLst>
          </p:cNvPr>
          <p:cNvSpPr/>
          <p:nvPr/>
        </p:nvSpPr>
        <p:spPr>
          <a:xfrm>
            <a:off x="8134350" y="4105075"/>
            <a:ext cx="3124199" cy="2683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2" name="Прямоугольник: скругленные углы 24">
            <a:extLst>
              <a:ext uri="{FF2B5EF4-FFF2-40B4-BE49-F238E27FC236}">
                <a16:creationId xmlns:a16="http://schemas.microsoft.com/office/drawing/2014/main" id="{82F2483D-A2F8-493E-916B-7C898F41C363}"/>
              </a:ext>
            </a:extLst>
          </p:cNvPr>
          <p:cNvSpPr/>
          <p:nvPr/>
        </p:nvSpPr>
        <p:spPr>
          <a:xfrm>
            <a:off x="5558918" y="4105075"/>
            <a:ext cx="2746882" cy="2683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3" name="Прямоугольник: скругленные углы 23">
            <a:extLst>
              <a:ext uri="{FF2B5EF4-FFF2-40B4-BE49-F238E27FC236}">
                <a16:creationId xmlns:a16="http://schemas.microsoft.com/office/drawing/2014/main" id="{E4420AF4-66B4-4DD5-B550-3C2ED574142B}"/>
              </a:ext>
            </a:extLst>
          </p:cNvPr>
          <p:cNvSpPr/>
          <p:nvPr/>
        </p:nvSpPr>
        <p:spPr>
          <a:xfrm>
            <a:off x="3762875" y="4105075"/>
            <a:ext cx="2160000" cy="26831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9389E908-A402-4A7E-9BFD-5DFFC74B4663}"/>
              </a:ext>
            </a:extLst>
          </p:cNvPr>
          <p:cNvSpPr/>
          <p:nvPr/>
        </p:nvSpPr>
        <p:spPr>
          <a:xfrm>
            <a:off x="2110832" y="4105075"/>
            <a:ext cx="2016000" cy="268314"/>
          </a:xfrm>
          <a:prstGeom prst="roundRect">
            <a:avLst>
              <a:gd name="adj" fmla="val 50000"/>
            </a:avLst>
          </a:prstGeom>
          <a:solidFill>
            <a:srgbClr val="FCA14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5" name="Прямоугольник: скругленные углы 27">
            <a:extLst>
              <a:ext uri="{FF2B5EF4-FFF2-40B4-BE49-F238E27FC236}">
                <a16:creationId xmlns:a16="http://schemas.microsoft.com/office/drawing/2014/main" id="{1D25DD91-0806-4CE1-9780-2893E793D29B}"/>
              </a:ext>
            </a:extLst>
          </p:cNvPr>
          <p:cNvSpPr/>
          <p:nvPr/>
        </p:nvSpPr>
        <p:spPr>
          <a:xfrm>
            <a:off x="674789" y="4105075"/>
            <a:ext cx="1800000" cy="2683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850" y="4822508"/>
            <a:ext cx="21509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</a:rPr>
              <a:t>1998 год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</a:rPr>
              <a:t>Создание компании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</a:rPr>
              <a:t>Официальный представитель дистрибьюторской сети информационно-правового Консорциума «Кодекс». Дистрибуция ПСС «Кодекс» (Профессиональная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</a:rPr>
              <a:t>справочная система).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938587" y="3786188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281237" y="4243043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0750" y="2959735"/>
            <a:ext cx="31305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</a:rPr>
              <a:t>2004 год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</a:rPr>
              <a:t>Открытие первого регионального представительства </a:t>
            </a:r>
            <a:r>
              <a:rPr lang="ru-RU" sz="900" dirty="0">
                <a:latin typeface="Montserrat" panose="00000500000000000000" pitchFamily="2" charset="-52"/>
              </a:rPr>
              <a:t>в г. Краснодар, дистрибуция ПСС «Кодекс» и «Техэксперт».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1214" y="4818697"/>
            <a:ext cx="269348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2010-2011 годы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Расширение границ на юг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Открывается представительство в </a:t>
            </a:r>
            <a:r>
              <a:rPr lang="ru-RU" sz="900" dirty="0" err="1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Ростове</a:t>
            </a:r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-на-Дону. Группа компаний «Информпроект» становится лидером сети дистрибьюторов Консорциума «Кодекс» на территории России. Дистрибуция продуктов торговых марок «Кодекс», «Техэксперт», «Адепт».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733279" y="4239232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114079" y="3789998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51600" y="2407285"/>
            <a:ext cx="546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2014-2019 годы</a:t>
            </a:r>
          </a:p>
          <a:p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Проекты по созданию комплексной автоматизации процессов работы </a:t>
            </a:r>
          </a:p>
          <a:p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 документацией на предприятиях РФ</a:t>
            </a:r>
            <a:endParaRPr lang="ru-RU" sz="100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Организация единого электронного информационного фонда на единой платформе – внешняя, внутренняя, международная документация и пр. Главный вектор – цифровая стандартизация. Инновационные разработки: системы управления требованиями, интегрированные системы управления безопасностью. Более 2000 клиентов. </a:t>
            </a:r>
            <a:endParaRPr lang="ru-RU" sz="900" b="1" dirty="0">
              <a:latin typeface="Montserrat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7353" y="4822508"/>
            <a:ext cx="584634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2020-2026 годы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Будущее за цифровой платформой «Техэксперт»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 компании 7 филиалов: Киров, Казань, Тюмень, Ижевск, Краснодар, Ростов-на-Дону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Новосибирск. Основные функциональные службы (бэк-офис) находятся в Кирове.</a:t>
            </a:r>
          </a:p>
          <a:p>
            <a:pPr algn="r"/>
            <a:r>
              <a:rPr lang="ru-RU" sz="9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Сегодня ООО «Информпроект Групп» работает по всей России </a:t>
            </a:r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 крупнейшими предприятиями, госкорпорациями и холдингами страны. Мы предлагаем долгосрочный проект по организации на предприятиях единой автоматизированной системы управления нормативной документацией, позволяющей оптимизировать и структурировать все ведущие бизнес-процессы по работе с документами по принципу единого окна. 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1071616" y="4243043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0" y="6490126"/>
            <a:ext cx="12192000" cy="367874"/>
            <a:chOff x="0" y="6490126"/>
            <a:chExt cx="12192000" cy="367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6490126"/>
              <a:ext cx="12192000" cy="367874"/>
            </a:xfrm>
            <a:prstGeom prst="rect">
              <a:avLst/>
            </a:prstGeom>
            <a:solidFill>
              <a:srgbClr val="1A4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850" y="6573946"/>
              <a:ext cx="1005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36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1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279525"/>
            <a:ext cx="3604260" cy="1325563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Продукты компании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2699" y="548824"/>
            <a:ext cx="4768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1. Профессиональные справочные системы «Техэксперт»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Включают в себя крупнейшие подборки нормативных документов (всего более 40 000 000 документов) и справочной информации, 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 также целый комплекс уникальных сервисов и услуг.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F19C9CD-C580-DD50-FA6D-5E67E9A82881}"/>
              </a:ext>
            </a:extLst>
          </p:cNvPr>
          <p:cNvGrpSpPr/>
          <p:nvPr/>
        </p:nvGrpSpPr>
        <p:grpSpPr>
          <a:xfrm>
            <a:off x="5390582" y="570001"/>
            <a:ext cx="686936" cy="686936"/>
            <a:chOff x="5390582" y="570001"/>
            <a:chExt cx="686936" cy="686936"/>
          </a:xfrm>
        </p:grpSpPr>
        <p:sp>
          <p:nvSpPr>
            <p:cNvPr id="15" name="Овал 14"/>
            <p:cNvSpPr/>
            <p:nvPr/>
          </p:nvSpPr>
          <p:spPr>
            <a:xfrm>
              <a:off x="5390582" y="570001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7" name="Picture 2" descr="D:\БРЕНДБУК\Рабочая БрендБук\Фирменный стиль для ТЭ\лого ТЭ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737114"/>
              <a:ext cx="330199" cy="33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390582" y="1550422"/>
            <a:ext cx="686936" cy="686936"/>
            <a:chOff x="5390582" y="1923368"/>
            <a:chExt cx="686936" cy="686936"/>
          </a:xfrm>
        </p:grpSpPr>
        <p:sp>
          <p:nvSpPr>
            <p:cNvPr id="16" name="Овал 15"/>
            <p:cNvSpPr/>
            <p:nvPr/>
          </p:nvSpPr>
          <p:spPr>
            <a:xfrm>
              <a:off x="5390582" y="1923368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8" name="Picture 3" descr="D:\БРЕНДБУК\Рабочая БрендБук\Фирменный стиль для ТЭ\Логотипы ТЭ\SUNT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6" t="14844" r="25136" b="15130"/>
            <a:stretch/>
          </p:blipFill>
          <p:spPr bwMode="auto">
            <a:xfrm>
              <a:off x="5549019" y="2092274"/>
              <a:ext cx="350129" cy="34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6362698" y="1378884"/>
            <a:ext cx="4768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2. СУ НТД (Система управления нормативно-технической документацией)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Система помогает предприятиям любого размера и любой специфики быстро перейти на «БЕЗБУМАЖНЫЕ» ТЕХНОЛОГИИ.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Система позволяет создать «единое окно» для получения всей необходимой в работе нормативной и технической документации, отслеживать актуальность всех документов, автоматизировать процессы планирования, разработки, обсуждения и согласования документации.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21218" y="3107400"/>
            <a:ext cx="686936" cy="686936"/>
            <a:chOff x="5397500" y="3429454"/>
            <a:chExt cx="686936" cy="686936"/>
          </a:xfrm>
        </p:grpSpPr>
        <p:sp>
          <p:nvSpPr>
            <p:cNvPr id="17" name="Овал 16"/>
            <p:cNvSpPr/>
            <p:nvPr/>
          </p:nvSpPr>
          <p:spPr>
            <a:xfrm>
              <a:off x="5397500" y="3429454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12" name="Picture 5" descr="D:\БРЕНДБУК\Рабочая БрендБук\Фирменный стиль\Адепт\лого Адепт нов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445" y="3627887"/>
              <a:ext cx="401207" cy="290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6362698" y="2979322"/>
            <a:ext cx="4949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3. Программные решения «Адепт»</a:t>
            </a:r>
            <a:endParaRPr lang="ru-RU" sz="100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Адепт: Проект, Адепт: Смета, Адепт: Управление строительством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Профессиональные программы для составления смет на СМР и ПИР, планирования и управления строительными проектами.</a:t>
            </a:r>
          </a:p>
          <a:p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Адепт: Исполнительная документация, Стройконтроль, </a:t>
            </a:r>
            <a:r>
              <a:rPr lang="en-US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BIM</a:t>
            </a:r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и др</a:t>
            </a:r>
            <a:r>
              <a:rPr lang="ru-RU" sz="100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Единая цифровая среда и принцип сквозной цифровизации всех бизнес-процессов: от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BIM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-модели до строительного контроля. . Каждый модуль можно внедрять отдельно, шаг за шагом приходя к 100% цифровизации всего процесса строительства.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62699" y="5814750"/>
            <a:ext cx="47688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5. Предоставление международных и зарубежных стандартов от ведущих организаций разработчиков</a:t>
            </a:r>
          </a:p>
          <a:p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ASTM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DIN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ISO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IEC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ASME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API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SAE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EN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и другие. 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Стандарты предоставляются как на языке оригинала, так и в переводе на русский язык. 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1026" name="Picture 2" descr="D:\БРЕНДБУК\Рабочая БрендБук\Фирменный стиль\Презентации\2025\Лого 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" y="5579351"/>
            <a:ext cx="2098892" cy="3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359FCD-993D-3EE6-EA56-C8BC9DE52DDE}"/>
              </a:ext>
            </a:extLst>
          </p:cNvPr>
          <p:cNvSpPr/>
          <p:nvPr/>
        </p:nvSpPr>
        <p:spPr>
          <a:xfrm>
            <a:off x="6362699" y="4617342"/>
            <a:ext cx="4862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4. Экосистема «Экзон»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Экосистема для управления строительными процессами, которая объединяет всех участников: заказчиков, подрядчиков, проектировщиков, строительный контроль. </a:t>
            </a:r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Интегрирована с системой ИСУП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позволяет автоматически передавать данные в систему. 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CC044D-BAB8-998A-4C0C-B7E49F40CCFC}"/>
              </a:ext>
            </a:extLst>
          </p:cNvPr>
          <p:cNvGrpSpPr/>
          <p:nvPr/>
        </p:nvGrpSpPr>
        <p:grpSpPr>
          <a:xfrm>
            <a:off x="5409064" y="4781705"/>
            <a:ext cx="686936" cy="686936"/>
            <a:chOff x="5409064" y="4781705"/>
            <a:chExt cx="686936" cy="68693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A01BD8B-4085-958D-327E-0611D94661E4}"/>
                </a:ext>
              </a:extLst>
            </p:cNvPr>
            <p:cNvSpPr/>
            <p:nvPr/>
          </p:nvSpPr>
          <p:spPr>
            <a:xfrm>
              <a:off x="5409064" y="4781705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98C5B6B-F9A5-BCF0-8557-EADCE580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021" y="4938683"/>
              <a:ext cx="279022" cy="37297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256768-0F2E-FB42-A7B0-AD3112D89B01}"/>
              </a:ext>
            </a:extLst>
          </p:cNvPr>
          <p:cNvGrpSpPr/>
          <p:nvPr/>
        </p:nvGrpSpPr>
        <p:grpSpPr>
          <a:xfrm>
            <a:off x="5409064" y="5890656"/>
            <a:ext cx="686936" cy="686936"/>
            <a:chOff x="5409064" y="5890656"/>
            <a:chExt cx="686936" cy="68693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3CB00AD-32A5-2828-B8B7-21E34017A8DB}"/>
                </a:ext>
              </a:extLst>
            </p:cNvPr>
            <p:cNvSpPr/>
            <p:nvPr/>
          </p:nvSpPr>
          <p:spPr>
            <a:xfrm>
              <a:off x="5409064" y="5890656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67243EB-0DB4-355F-86D3-76683ADD5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224" y="6069405"/>
              <a:ext cx="401207" cy="32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27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РЕНДБУК\Рабочая БрендБук\Фирменный стиль\Презентации\2025\Техническая\gradient-network-connection-background\фо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0" y="4233421"/>
            <a:ext cx="12192000" cy="26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275" y="600074"/>
            <a:ext cx="10067925" cy="842963"/>
          </a:xfrm>
        </p:spPr>
        <p:txBody>
          <a:bodyPr/>
          <a:lstStyle/>
          <a:p>
            <a:pPr algn="l"/>
            <a:r>
              <a:rPr lang="ru-RU" sz="3500" b="1" dirty="0">
                <a:solidFill>
                  <a:srgbClr val="1A4784"/>
                </a:solidFill>
                <a:latin typeface="Montserrat" panose="00000500000000000000" pitchFamily="2" charset="-52"/>
              </a:rPr>
              <a:t>Сегменты рынка</a:t>
            </a:r>
          </a:p>
        </p:txBody>
      </p:sp>
      <p:pic>
        <p:nvPicPr>
          <p:cNvPr id="6" name="Picture 2" descr="D:\БРЕНДБУК\Рабочая БрендБук\Фирменный стиль\Презентации\2025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6078477"/>
            <a:ext cx="1426526" cy="2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0" y="6490126"/>
            <a:ext cx="12192000" cy="367874"/>
            <a:chOff x="0" y="6490126"/>
            <a:chExt cx="12192000" cy="3678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6490126"/>
              <a:ext cx="12192000" cy="367874"/>
            </a:xfrm>
            <a:prstGeom prst="rect">
              <a:avLst/>
            </a:prstGeom>
            <a:solidFill>
              <a:srgbClr val="1A4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850" y="6573946"/>
              <a:ext cx="1005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  <p:pic>
        <p:nvPicPr>
          <p:cNvPr id="13" name="Picture 2" descr="D:\БРЕНДБУК\Рабочая БрендБук\Фирменный стиль\Презентации\2023\Презентация о компании для новичков\сегмент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790700"/>
            <a:ext cx="10162063" cy="28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4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1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279525"/>
            <a:ext cx="3604260" cy="1325563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Наши клиенты</a:t>
            </a:r>
          </a:p>
        </p:txBody>
      </p:sp>
      <p:pic>
        <p:nvPicPr>
          <p:cNvPr id="1026" name="Picture 2" descr="D:\БРЕНДБУК\Рабочая БрендБук\Фирменный стиль\Презентации\2025\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" y="5579351"/>
            <a:ext cx="2098892" cy="3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44592" y="517051"/>
            <a:ext cx="5219700" cy="5939297"/>
            <a:chOff x="6031892" y="517051"/>
            <a:chExt cx="5219700" cy="5939297"/>
          </a:xfrm>
        </p:grpSpPr>
        <p:pic>
          <p:nvPicPr>
            <p:cNvPr id="21" name="Picture 4" descr="D:\БРЕНДБУК\Рабочая БрендБук\Фирменный стиль\Презентации\2023\Презентация о компании для новичков\лого\Росте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576298"/>
              <a:ext cx="1019175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D:\БРЕНДБУК\Рабочая БрендБук\Фирменный стиль\Презентации\2023\Презентация о компании для новичков\лого\Газпро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056" y="962634"/>
              <a:ext cx="1854200" cy="91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D:\БРЕНДБУК\Рабочая БрендБук\Фирменный стиль\Презентации\2023\Презентация о компании для новичков\лого\УХ_рус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4666098"/>
              <a:ext cx="1854200" cy="21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БРЕНДБУК\Рабочая БрендБук\Фирменный стиль\Презентации\2023\Презентация о компании для новичков\лого\Роскосмос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7" t="17347" r="13387" b="18531"/>
            <a:stretch/>
          </p:blipFill>
          <p:spPr bwMode="auto">
            <a:xfrm>
              <a:off x="6078908" y="3228433"/>
              <a:ext cx="1379538" cy="8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D:\БРЕНДБУК\Рабочая БрендБук\Фирменный стиль\Презентации\2023\Презентация о компании для новичков\лого\лукой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892" y="2392059"/>
              <a:ext cx="1778000" cy="570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" descr="D:\БРЕНДБУК\Рабочая БрендБук\Фирменный стиль\Презентации\2023\Презентация о компании для новичков\лого\ТАТнефть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700" y="2106233"/>
              <a:ext cx="2679092" cy="83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D:\БРЕНДБУК\Рабочая БрендБук\Фирменный стиль\Презентации\2023\Презентация о компании для новичков\лого\Роснефть с лого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235" y="517051"/>
              <a:ext cx="964171" cy="77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1" descr="D:\БРЕНДБУК\Рабочая БрендБук\Фирменный стиль\Презентации\2023\Презентация о компании для новичков\лого\Мечел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20" y="5875703"/>
              <a:ext cx="1618456" cy="42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D:\БРЕНДБУК\Рабочая БрендБук\Фирменный стиль\Презентации\2023\Презентация о компании для новичков\лого\Росатом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8" t="21175" r="25839" b="20282"/>
            <a:stretch/>
          </p:blipFill>
          <p:spPr bwMode="auto">
            <a:xfrm>
              <a:off x="10163546" y="576298"/>
              <a:ext cx="1004498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3" descr="D:\БРЕНДБУК\Рабочая БрендБук\Фирменный стиль\Презентации\2023\Презентация о компании для новичков\лого\РУСгидро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" t="16629" r="4980" b="15750"/>
            <a:stretch/>
          </p:blipFill>
          <p:spPr bwMode="auto">
            <a:xfrm>
              <a:off x="7701078" y="3538237"/>
              <a:ext cx="1279411" cy="41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D:\БРЕНДБУК\Рабочая БрендБук\Фирменный стиль\Презентации\2023\Презентация о компании для новичков\лого\УГМК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016" y="3538237"/>
              <a:ext cx="1817130" cy="60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" descr="D:\БРЕНДБУК\Рабочая БрендБук\Фирменный стиль\Презентации\2023\Презентация о компании для новичков\лого\УАЗ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5378450"/>
              <a:ext cx="1574612" cy="9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ЛОГОТИПЫ разные\цветной\Алмаз-Антей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406" y="4318184"/>
              <a:ext cx="1705186" cy="213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ЛОГОТИПЫ разные\цветной\РАНХиГС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6" t="15615" r="19320" b="17859"/>
            <a:stretch/>
          </p:blipFill>
          <p:spPr bwMode="auto">
            <a:xfrm>
              <a:off x="8422456" y="4220450"/>
              <a:ext cx="833738" cy="135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19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233284" y="1773722"/>
            <a:ext cx="452564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1200" cap="none" spc="0" normalizeH="0" baseline="0" noProof="0">
                <a:ln>
                  <a:noFill/>
                </a:ln>
                <a:solidFill>
                  <a:srgbClr val="1A4784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БЛАГОДАРИМ </a:t>
            </a:r>
            <a:endParaRPr kumimoji="0" lang="ru-RU" altLang="ru-RU" sz="3500" b="1" i="0" u="none" strike="noStrike" kern="1200" cap="none" spc="0" normalizeH="0" baseline="0" noProof="0" dirty="0">
              <a:ln>
                <a:noFill/>
              </a:ln>
              <a:solidFill>
                <a:srgbClr val="1A4784"/>
              </a:solidFill>
              <a:effectLst/>
              <a:uLnTx/>
              <a:uFillTx/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1A4784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7233283" y="5755112"/>
            <a:ext cx="4272917" cy="3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«Информпроект Групп»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8-800-100-495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-0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|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06C2A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informproekt.ru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E06C2A"/>
              </a:solidFill>
              <a:effectLst/>
              <a:uLnTx/>
              <a:uFillTx/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БРЕНДБУК\Рабочая БрендБук\Фирменный стиль\Презентации\2024\qr-code новый 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60" y="4360771"/>
            <a:ext cx="1211795" cy="12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897</Words>
  <Application>Microsoft Office PowerPoint</Application>
  <PresentationFormat>Широкоэкранный</PresentationFormat>
  <Paragraphs>112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Arial</vt:lpstr>
      <vt:lpstr>Montserrat</vt:lpstr>
      <vt:lpstr>Montserrat ExtraBold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История компании</vt:lpstr>
      <vt:lpstr>Продукты компании</vt:lpstr>
      <vt:lpstr>Сегменты рынка</vt:lpstr>
      <vt:lpstr>Наши клиенты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Информпроект</dc:creator>
  <cp:lastModifiedBy>Uzer</cp:lastModifiedBy>
  <cp:revision>190</cp:revision>
  <dcterms:created xsi:type="dcterms:W3CDTF">2017-11-09T10:09:24Z</dcterms:created>
  <dcterms:modified xsi:type="dcterms:W3CDTF">2026-03-16T11:53:08Z</dcterms:modified>
</cp:coreProperties>
</file>