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98" r:id="rId4"/>
    <p:sldId id="291" r:id="rId5"/>
    <p:sldId id="267" r:id="rId6"/>
    <p:sldId id="280" r:id="rId7"/>
    <p:sldId id="260" r:id="rId8"/>
  </p:sldIdLst>
  <p:sldSz cx="12192000" cy="6858000"/>
  <p:notesSz cx="6858000" cy="9144000"/>
  <p:embeddedFontLs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ExtraBold" panose="00000900000000000000" pitchFamily="2" charset="-52"/>
      <p:bold r:id="rId14"/>
      <p:boldItalic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784"/>
    <a:srgbClr val="E06C2A"/>
    <a:srgbClr val="FCA146"/>
    <a:srgbClr val="027198"/>
    <a:srgbClr val="027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7CFD29-D2B2-4A71-9482-54308EE8195A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BCE090-4ADC-4DCE-9593-7F81B9DCD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2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750EDFB-B419-4C3D-A335-96331C54DFB1}" type="slidenum">
              <a:rPr lang="ru-RU" altLang="ru-RU" smtClean="0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3C759A2-C0A1-4970-BDC5-9D0CF00B0EFD}" type="slidenum">
              <a:rPr lang="ru-RU" altLang="ru-RU" smtClean="0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14DA-9A24-4CB1-A17A-CFBCFAFB1527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97B6-6684-41E1-9E93-3A6FBD74A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0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7179-D2C2-4B79-8179-12FE7AB0D98C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64E7-4E34-46F8-A819-3EBB33158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2D8B-002D-47E8-9591-CECC3B099E9A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ED49-F6D2-41D7-9381-89B42653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8C97-3B5F-4B2A-8618-5230720B5724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DED0-D834-4AA7-8AB1-8BBD29F5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D32B-E7DF-4D68-92FB-34BB75DB31A4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4B89-ED65-4631-A1E5-CDF38C16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ADCC-81DC-4B02-A85F-5A1309DBC8DE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E861-2240-4541-8B50-6F67DACBB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E1D2-79E5-4752-B108-236CB00A9DAF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358D-928E-4F8B-BFB1-3C8F4658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00C8-5DE5-474D-A238-6ECA7622A330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6ABD-3B7A-466F-A7CE-F82C13B2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6088-3B92-4E3A-B34F-C8F850F8FE67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F24-68E6-4215-BF07-7C76057E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DAB-A75C-44D1-9A6F-1D06BF7BDD3E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13D-4D23-46D7-BB80-C082730C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FEC6-AEEA-42BF-AE7B-9208C5EFC27F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F654-327A-426D-AABB-EF5F04076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304A1-CFC2-405D-908C-561EC3016316}" type="datetimeFigureOut">
              <a:rPr lang="ru-RU"/>
              <a:pPr>
                <a:defRPr/>
              </a:pPr>
              <a:t>05.06.2026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39396-30C5-4723-B18E-B94E201E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5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61351" y="4440477"/>
            <a:ext cx="8295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E06C2A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Презентация компании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E06C2A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ООО «ИНФОРМПРОЕКТ ГРУПП»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9472715" y="5543115"/>
            <a:ext cx="1909914" cy="88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1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«Информпроект Групп»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1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8-800-100-495</a:t>
            </a:r>
            <a:r>
              <a:rPr lang="en-US" altLang="ru-RU" sz="11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-0</a:t>
            </a:r>
            <a:r>
              <a:rPr lang="ru-RU" altLang="ru-RU" sz="11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|</a:t>
            </a:r>
            <a:r>
              <a:rPr lang="ru-RU" altLang="ru-RU" sz="11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informproekt.ru</a:t>
            </a:r>
            <a:endParaRPr lang="ru-RU" altLang="ru-RU" sz="1100" b="1" dirty="0">
              <a:solidFill>
                <a:srgbClr val="E06C2A"/>
              </a:solidFill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ru-RU" altLang="ru-RU" sz="1100" dirty="0"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1DDB18-52C7-553E-BE19-92F451819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17" y="5617907"/>
            <a:ext cx="2030063" cy="882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B957BC57-10B3-F311-010C-91E61D862608}"/>
              </a:ext>
            </a:extLst>
          </p:cNvPr>
          <p:cNvSpPr/>
          <p:nvPr/>
        </p:nvSpPr>
        <p:spPr>
          <a:xfrm>
            <a:off x="13274" y="0"/>
            <a:ext cx="6881290" cy="68500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 descr="D:\БРЕНДБУК\Рабочая БрендБук\Фирменный стиль\Презентации\2023\крупные предприят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44" y="3635764"/>
            <a:ext cx="421838" cy="3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0701655-5786-8114-4C30-5C25B2777E77}"/>
              </a:ext>
            </a:extLst>
          </p:cNvPr>
          <p:cNvGrpSpPr/>
          <p:nvPr/>
        </p:nvGrpSpPr>
        <p:grpSpPr>
          <a:xfrm>
            <a:off x="340036" y="413169"/>
            <a:ext cx="11511929" cy="335259"/>
            <a:chOff x="340036" y="413169"/>
            <a:chExt cx="11511929" cy="335259"/>
          </a:xfrm>
        </p:grpSpPr>
        <p:pic>
          <p:nvPicPr>
            <p:cNvPr id="8" name="Picture 2" descr="D:\БРЕНДБУК\Рабочая БрендБук\Фирменный стиль\Презентации\2025\Логотип.png">
              <a:extLst>
                <a:ext uri="{FF2B5EF4-FFF2-40B4-BE49-F238E27FC236}">
                  <a16:creationId xmlns:a16="http://schemas.microsoft.com/office/drawing/2014/main" id="{959A7317-3B9F-8F14-6D14-B4E49958D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4692" y="597955"/>
              <a:ext cx="977273" cy="150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751A19A-9504-5C8C-D6D9-E5306B3A8CD5}"/>
                </a:ext>
              </a:extLst>
            </p:cNvPr>
            <p:cNvGrpSpPr/>
            <p:nvPr/>
          </p:nvGrpSpPr>
          <p:grpSpPr>
            <a:xfrm rot="10800000">
              <a:off x="340036" y="413169"/>
              <a:ext cx="2136462" cy="252412"/>
              <a:chOff x="9873859" y="6224588"/>
              <a:chExt cx="2003824" cy="252412"/>
            </a:xfrm>
          </p:grpSpPr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DC5B7149-E6FD-DEA7-13EE-6C54C909EED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9873859" y="6477000"/>
                <a:ext cx="1794273" cy="0"/>
              </a:xfrm>
              <a:prstGeom prst="line">
                <a:avLst/>
              </a:prstGeom>
              <a:ln>
                <a:solidFill>
                  <a:srgbClr val="1A4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DC867A79-898E-D6B2-60EF-B9CD552BBA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68133" y="6224588"/>
                <a:ext cx="209550" cy="252412"/>
              </a:xfrm>
              <a:prstGeom prst="line">
                <a:avLst/>
              </a:prstGeom>
              <a:ln>
                <a:solidFill>
                  <a:srgbClr val="1A4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CF8874-0ABB-1021-14AD-4665CFC9B1B0}"/>
              </a:ext>
            </a:extLst>
          </p:cNvPr>
          <p:cNvSpPr txBox="1"/>
          <p:nvPr/>
        </p:nvSpPr>
        <p:spPr>
          <a:xfrm>
            <a:off x="516247" y="462744"/>
            <a:ext cx="596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Montserrat" panose="00000500000000000000" pitchFamily="2" charset="-52"/>
              </a:rPr>
              <a:t>О КОМПАНИИ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9DD64CE-B949-79FB-10DA-082E45CB02DE}"/>
              </a:ext>
            </a:extLst>
          </p:cNvPr>
          <p:cNvGrpSpPr/>
          <p:nvPr/>
        </p:nvGrpSpPr>
        <p:grpSpPr>
          <a:xfrm>
            <a:off x="9555480" y="6224588"/>
            <a:ext cx="2322203" cy="252412"/>
            <a:chOff x="9555480" y="6224588"/>
            <a:chExt cx="2322203" cy="252412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01F0894-F53D-1EC4-20A8-2B6688A74377}"/>
                </a:ext>
              </a:extLst>
            </p:cNvPr>
            <p:cNvCxnSpPr>
              <a:cxnSpLocks/>
            </p:cNvCxnSpPr>
            <p:nvPr/>
          </p:nvCxnSpPr>
          <p:spPr>
            <a:xfrm>
              <a:off x="9555480" y="6477000"/>
              <a:ext cx="2112653" cy="0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00BB6D2-7396-2BFA-EED1-1B927EF7A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8133" y="6224588"/>
              <a:ext cx="209550" cy="252412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A502D8-3584-BC74-7E01-21DE35C27568}"/>
                </a:ext>
              </a:extLst>
            </p:cNvPr>
            <p:cNvSpPr txBox="1"/>
            <p:nvPr/>
          </p:nvSpPr>
          <p:spPr>
            <a:xfrm>
              <a:off x="9563100" y="6246376"/>
              <a:ext cx="21126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4EE3A0-3F4D-4D2E-261D-CE21C5A5D334}"/>
              </a:ext>
            </a:extLst>
          </p:cNvPr>
          <p:cNvSpPr txBox="1"/>
          <p:nvPr/>
        </p:nvSpPr>
        <p:spPr>
          <a:xfrm>
            <a:off x="451746" y="1163106"/>
            <a:ext cx="65129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 «Информпроект Групп» </a:t>
            </a:r>
            <a:r>
              <a:rPr lang="ru-RU" sz="1000" b="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– это </a:t>
            </a:r>
            <a:r>
              <a:rPr lang="en-US" sz="1000" b="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IT-</a:t>
            </a:r>
            <a:r>
              <a:rPr lang="ru-RU" sz="1000" b="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компания с двадцатилетней историей, успешно внедряющая информационные продукты в крупнейшие госкорпорации, холдинги, предприятия промышленности, нефтегазового сектора, электроэнергетики, </a:t>
            </a:r>
          </a:p>
          <a:p>
            <a:r>
              <a:rPr lang="ru-RU" sz="1000" b="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строительства и других отраслей, органы государственной власти и управления, </a:t>
            </a:r>
          </a:p>
          <a:p>
            <a:r>
              <a:rPr lang="ru-RU" sz="1000" b="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вузы и профессиональные сообщества.</a:t>
            </a:r>
          </a:p>
        </p:txBody>
      </p:sp>
      <p:grpSp>
        <p:nvGrpSpPr>
          <p:cNvPr id="1039" name="Группа 1038">
            <a:extLst>
              <a:ext uri="{FF2B5EF4-FFF2-40B4-BE49-F238E27FC236}">
                <a16:creationId xmlns:a16="http://schemas.microsoft.com/office/drawing/2014/main" id="{5FE3E8D4-815F-71A0-11F4-F39AB4E33AEF}"/>
              </a:ext>
            </a:extLst>
          </p:cNvPr>
          <p:cNvGrpSpPr/>
          <p:nvPr/>
        </p:nvGrpSpPr>
        <p:grpSpPr>
          <a:xfrm>
            <a:off x="516247" y="2421425"/>
            <a:ext cx="6111410" cy="3649943"/>
            <a:chOff x="516247" y="2345225"/>
            <a:chExt cx="6111410" cy="364994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12407" y="3031923"/>
              <a:ext cx="20065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04606"/>
              <a:r>
                <a:rPr lang="ru-RU" sz="1400" b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лет</a:t>
              </a:r>
              <a:r>
                <a:rPr lang="ru-RU" sz="16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804606"/>
              <a:r>
                <a:rPr lang="ru-RU" sz="12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рынке РФ и стран ближнего зарубежья</a:t>
              </a:r>
              <a:endParaRPr lang="bg-BG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85"/>
            <p:cNvSpPr/>
            <p:nvPr/>
          </p:nvSpPr>
          <p:spPr>
            <a:xfrm>
              <a:off x="1131596" y="2386236"/>
              <a:ext cx="1187319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algn="ctr" defTabSz="804606"/>
              <a:r>
                <a:rPr lang="ru-RU" sz="4000" dirty="0">
                  <a:solidFill>
                    <a:srgbClr val="E06C2A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27</a:t>
              </a:r>
              <a:endParaRPr lang="bg-BG" sz="4000" dirty="0">
                <a:solidFill>
                  <a:srgbClr val="E06C2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610D4BF-EAC6-40A2-BAF3-113A6B94379F}"/>
                </a:ext>
              </a:extLst>
            </p:cNvPr>
            <p:cNvSpPr/>
            <p:nvPr/>
          </p:nvSpPr>
          <p:spPr>
            <a:xfrm>
              <a:off x="4286487" y="3015286"/>
              <a:ext cx="225087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04606"/>
              <a:r>
                <a:rPr lang="ru-RU" sz="1400" b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филиалов</a:t>
              </a:r>
              <a:r>
                <a:rPr lang="ru-RU" sz="16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804606"/>
              <a:r>
                <a:rPr lang="ru-RU" sz="12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территории Российской Федерации</a:t>
              </a:r>
              <a:endParaRPr lang="bg-BG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Rectangle 85">
              <a:extLst>
                <a:ext uri="{FF2B5EF4-FFF2-40B4-BE49-F238E27FC236}">
                  <a16:creationId xmlns:a16="http://schemas.microsoft.com/office/drawing/2014/main" id="{B7E07F5A-7574-1E38-DFCC-63B30B7F722A}"/>
                </a:ext>
              </a:extLst>
            </p:cNvPr>
            <p:cNvSpPr/>
            <p:nvPr/>
          </p:nvSpPr>
          <p:spPr>
            <a:xfrm>
              <a:off x="5020985" y="2386802"/>
              <a:ext cx="781880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algn="ctr" defTabSz="804606"/>
              <a:r>
                <a:rPr lang="ru-RU" sz="4000" dirty="0">
                  <a:solidFill>
                    <a:srgbClr val="E06C2A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bg-BG" sz="4000" dirty="0">
                <a:solidFill>
                  <a:srgbClr val="E06C2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" name="Прямоугольник 1026">
              <a:extLst>
                <a:ext uri="{FF2B5EF4-FFF2-40B4-BE49-F238E27FC236}">
                  <a16:creationId xmlns:a16="http://schemas.microsoft.com/office/drawing/2014/main" id="{E60AE190-3F8E-2A72-B1EE-51683CEB61B1}"/>
                </a:ext>
              </a:extLst>
            </p:cNvPr>
            <p:cNvSpPr/>
            <p:nvPr/>
          </p:nvSpPr>
          <p:spPr>
            <a:xfrm>
              <a:off x="516247" y="5136632"/>
              <a:ext cx="246482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04606"/>
              <a:r>
                <a:rPr lang="ru-RU" sz="1400" b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сотрудников-</a:t>
              </a:r>
              <a:r>
                <a:rPr lang="ru-RU" sz="16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804606"/>
              <a:r>
                <a:rPr lang="ru-RU" sz="1400" b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профессионалов</a:t>
              </a:r>
              <a:r>
                <a:rPr lang="ru-RU" sz="12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работающих в формате 24/7 </a:t>
              </a:r>
              <a:endParaRPr lang="bg-BG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" name="Rectangle 85">
              <a:extLst>
                <a:ext uri="{FF2B5EF4-FFF2-40B4-BE49-F238E27FC236}">
                  <a16:creationId xmlns:a16="http://schemas.microsoft.com/office/drawing/2014/main" id="{BFA88FD1-B2AD-12D4-026B-6D81C98AEDDF}"/>
                </a:ext>
              </a:extLst>
            </p:cNvPr>
            <p:cNvSpPr/>
            <p:nvPr/>
          </p:nvSpPr>
          <p:spPr>
            <a:xfrm>
              <a:off x="1100007" y="4535446"/>
              <a:ext cx="1297299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algn="ctr" defTabSz="804606"/>
              <a:r>
                <a:rPr lang="ru-RU" sz="4000" dirty="0">
                  <a:solidFill>
                    <a:srgbClr val="E06C2A"/>
                  </a:solidFill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</a:t>
              </a:r>
              <a:endParaRPr lang="bg-BG" sz="4000" dirty="0">
                <a:solidFill>
                  <a:srgbClr val="E06C2A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1" name="Прямоугольник 1030">
              <a:extLst>
                <a:ext uri="{FF2B5EF4-FFF2-40B4-BE49-F238E27FC236}">
                  <a16:creationId xmlns:a16="http://schemas.microsoft.com/office/drawing/2014/main" id="{4E21D5FF-CDCB-B903-97FB-2578EBC3A8F9}"/>
                </a:ext>
              </a:extLst>
            </p:cNvPr>
            <p:cNvSpPr/>
            <p:nvPr/>
          </p:nvSpPr>
          <p:spPr>
            <a:xfrm>
              <a:off x="4102090" y="5196577"/>
              <a:ext cx="252556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04606"/>
              <a:r>
                <a:rPr lang="ru-RU" sz="1400" b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клиентов</a:t>
              </a:r>
              <a:r>
                <a:rPr lang="ru-RU" sz="12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</a:p>
            <a:p>
              <a:pPr algn="ctr" defTabSz="804606"/>
              <a:r>
                <a:rPr lang="ru-RU" sz="12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доверившихся </a:t>
              </a:r>
            </a:p>
            <a:p>
              <a:pPr algn="ctr" defTabSz="804606"/>
              <a:r>
                <a:rPr lang="ru-RU" sz="12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нашей компании</a:t>
              </a:r>
              <a:endParaRPr lang="bg-BG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" name="Rectangle 85">
              <a:extLst>
                <a:ext uri="{FF2B5EF4-FFF2-40B4-BE49-F238E27FC236}">
                  <a16:creationId xmlns:a16="http://schemas.microsoft.com/office/drawing/2014/main" id="{39E00CF6-4F92-7AC6-E906-9BED549AA89D}"/>
                </a:ext>
              </a:extLst>
            </p:cNvPr>
            <p:cNvSpPr/>
            <p:nvPr/>
          </p:nvSpPr>
          <p:spPr>
            <a:xfrm>
              <a:off x="4598788" y="4517196"/>
              <a:ext cx="162627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algn="ctr" defTabSz="804606"/>
              <a:r>
                <a:rPr lang="ru-RU" sz="4000" dirty="0">
                  <a:solidFill>
                    <a:srgbClr val="E06C2A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Montserrat ExtraBold" panose="000009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2000</a:t>
              </a:r>
              <a:endParaRPr lang="bg-BG" sz="4000" dirty="0">
                <a:solidFill>
                  <a:srgbClr val="E06C2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Montserrat ExtraBold" panose="000009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34" name="Прямая соединительная линия 1033">
              <a:extLst>
                <a:ext uri="{FF2B5EF4-FFF2-40B4-BE49-F238E27FC236}">
                  <a16:creationId xmlns:a16="http://schemas.microsoft.com/office/drawing/2014/main" id="{24DF44D2-AFC9-2635-BE09-DFACA3E584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93" y="2345225"/>
              <a:ext cx="1275607" cy="148001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Прямая соединительная линия 1036">
              <a:extLst>
                <a:ext uri="{FF2B5EF4-FFF2-40B4-BE49-F238E27FC236}">
                  <a16:creationId xmlns:a16="http://schemas.microsoft.com/office/drawing/2014/main" id="{50001997-2FA0-BB3A-69E7-D643D706D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92" y="4515153"/>
              <a:ext cx="1275607" cy="148001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4835FD8-AEAB-BBD8-D9D0-85E10B47B8C1}"/>
              </a:ext>
            </a:extLst>
          </p:cNvPr>
          <p:cNvSpPr txBox="1"/>
          <p:nvPr/>
        </p:nvSpPr>
        <p:spPr>
          <a:xfrm>
            <a:off x="8138163" y="1167972"/>
            <a:ext cx="38023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МИССИЯ: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Мы помогаем современным российским предприятиям автоматизировать производственные процессы, непрерывно развивая свои технологии 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компетенции сотрудников. </a:t>
            </a:r>
          </a:p>
        </p:txBody>
      </p:sp>
      <p:pic>
        <p:nvPicPr>
          <p:cNvPr id="1046" name="Рисунок 1045">
            <a:extLst>
              <a:ext uri="{FF2B5EF4-FFF2-40B4-BE49-F238E27FC236}">
                <a16:creationId xmlns:a16="http://schemas.microsoft.com/office/drawing/2014/main" id="{3251C386-1C32-34DF-D70C-84E80530E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61" y="1363497"/>
            <a:ext cx="369193" cy="465495"/>
          </a:xfrm>
          <a:prstGeom prst="rect">
            <a:avLst/>
          </a:prstGeom>
        </p:spPr>
      </p:pic>
      <p:pic>
        <p:nvPicPr>
          <p:cNvPr id="1048" name="Рисунок 1047">
            <a:extLst>
              <a:ext uri="{FF2B5EF4-FFF2-40B4-BE49-F238E27FC236}">
                <a16:creationId xmlns:a16="http://schemas.microsoft.com/office/drawing/2014/main" id="{CB19FF56-AE2C-A6B6-18F7-9787C6C96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44" y="2386171"/>
            <a:ext cx="369196" cy="421027"/>
          </a:xfrm>
          <a:prstGeom prst="rect">
            <a:avLst/>
          </a:prstGeom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B41926BD-02F1-F379-A17C-FFBC8164C300}"/>
              </a:ext>
            </a:extLst>
          </p:cNvPr>
          <p:cNvSpPr txBox="1"/>
          <p:nvPr/>
        </p:nvSpPr>
        <p:spPr>
          <a:xfrm>
            <a:off x="8138162" y="2189402"/>
            <a:ext cx="3739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ЦЕЛЬ: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Стать лидером ИТ-отрасли, задающим стандарт внедрения и сопровождения программных продуктов. 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Быть лучшими среди сильных!</a:t>
            </a:r>
            <a:endParaRPr lang="ru-RU" sz="1000" b="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050" name="Прямая соединительная линия 1049">
            <a:extLst>
              <a:ext uri="{FF2B5EF4-FFF2-40B4-BE49-F238E27FC236}">
                <a16:creationId xmlns:a16="http://schemas.microsoft.com/office/drawing/2014/main" id="{89A473C5-178B-E57D-FC2A-59749A490FCD}"/>
              </a:ext>
            </a:extLst>
          </p:cNvPr>
          <p:cNvCxnSpPr>
            <a:cxnSpLocks/>
          </p:cNvCxnSpPr>
          <p:nvPr/>
        </p:nvCxnSpPr>
        <p:spPr>
          <a:xfrm>
            <a:off x="7629525" y="3222392"/>
            <a:ext cx="4181475" cy="0"/>
          </a:xfrm>
          <a:prstGeom prst="line">
            <a:avLst/>
          </a:prstGeom>
          <a:ln w="31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TextBox 1064">
            <a:extLst>
              <a:ext uri="{FF2B5EF4-FFF2-40B4-BE49-F238E27FC236}">
                <a16:creationId xmlns:a16="http://schemas.microsoft.com/office/drawing/2014/main" id="{F5654C66-8EC8-51C7-CE29-8EA65A443A73}"/>
              </a:ext>
            </a:extLst>
          </p:cNvPr>
          <p:cNvSpPr txBox="1"/>
          <p:nvPr/>
        </p:nvSpPr>
        <p:spPr>
          <a:xfrm>
            <a:off x="8138162" y="3562737"/>
            <a:ext cx="37395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РАБОТАЕМ С КРУПНЫМИ ПРЕДПРИЯТИЯМИ, ХОЛДИНГАМИ И ГОСУДАРСТВЕННЫМИ КОРПОРАЦИЯМИ.</a:t>
            </a:r>
            <a:endParaRPr lang="en-US" sz="1000" kern="0" dirty="0">
              <a:solidFill>
                <a:srgbClr val="1A4784"/>
              </a:solidFill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kern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Реализуем масштабные </a:t>
            </a:r>
            <a:r>
              <a:rPr lang="en-US" sz="1000" b="0" kern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IT</a:t>
            </a:r>
            <a:r>
              <a:rPr lang="ru-RU" sz="1000" b="0" kern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-проекты, комплексно автоматизирующие деятельность предприятий, связанную с управлением нормативно-технической документацией и применением нормативных требований.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8A6521A5-DF76-C275-F760-141FD0277E98}"/>
              </a:ext>
            </a:extLst>
          </p:cNvPr>
          <p:cNvSpPr txBox="1"/>
          <p:nvPr/>
        </p:nvSpPr>
        <p:spPr>
          <a:xfrm>
            <a:off x="8138162" y="5060432"/>
            <a:ext cx="37395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РАБОТАЕМ С СЕГМЕНТАМИ МАЛОГО </a:t>
            </a:r>
          </a:p>
          <a:p>
            <a:pPr>
              <a:defRPr/>
            </a:pPr>
            <a:r>
              <a:rPr lang="ru-RU" sz="1000" kern="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СРЕДНЕГО </a:t>
            </a:r>
            <a:r>
              <a:rPr lang="ru-RU" sz="100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БИЗНЕСА</a:t>
            </a:r>
            <a:r>
              <a:rPr lang="ru-RU" sz="1000" kern="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1000" b="0" kern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Создаем и внедряем профессиональные справочные системы для работы с нормативной </a:t>
            </a:r>
          </a:p>
          <a:p>
            <a:pPr>
              <a:defRPr/>
            </a:pPr>
            <a:r>
              <a:rPr lang="ru-RU" sz="1000" b="0" kern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технической документацией в электронном виде.</a:t>
            </a:r>
          </a:p>
        </p:txBody>
      </p:sp>
      <p:pic>
        <p:nvPicPr>
          <p:cNvPr id="1070" name="Рисунок 1069">
            <a:extLst>
              <a:ext uri="{FF2B5EF4-FFF2-40B4-BE49-F238E27FC236}">
                <a16:creationId xmlns:a16="http://schemas.microsoft.com/office/drawing/2014/main" id="{DA427C57-9CDB-47DC-4575-A9627FE82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0907" y="5120065"/>
            <a:ext cx="421838" cy="3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E147D-7B9D-8ABF-7896-7FA49F4EA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1961B-A8F9-DB00-E2C5-AEB10813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6091"/>
            <a:ext cx="11218553" cy="740808"/>
          </a:xfrm>
        </p:spPr>
        <p:txBody>
          <a:bodyPr/>
          <a:lstStyle/>
          <a:p>
            <a:r>
              <a:rPr lang="ru-RU" sz="2500" b="1" dirty="0">
                <a:solidFill>
                  <a:srgbClr val="1A4784"/>
                </a:solidFill>
                <a:latin typeface="Montserrat" panose="00000500000000000000" pitchFamily="2" charset="-52"/>
              </a:rPr>
              <a:t>История компании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0C2F1-72DD-2B1A-4C43-E0288CAA0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16038"/>
            <a:ext cx="11210933" cy="6143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Montserrat" panose="00000500000000000000" pitchFamily="2" charset="-52"/>
              </a:rPr>
              <a:t>«Информпроект» </a:t>
            </a:r>
            <a:r>
              <a:rPr lang="ru-RU" sz="1800" b="0" dirty="0">
                <a:latin typeface="Montserrat" panose="00000500000000000000" pitchFamily="2" charset="-52"/>
              </a:rPr>
              <a:t>предлагает уникальные современные информационные решения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latin typeface="Montserrat" panose="00000500000000000000" pitchFamily="2" charset="-52"/>
              </a:rPr>
              <a:t>от ведущих российских и зарубежных разработчиков ПО.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F5E6ECD-102A-1436-938E-4B0EB1736DF7}"/>
              </a:ext>
            </a:extLst>
          </p:cNvPr>
          <p:cNvGrpSpPr/>
          <p:nvPr/>
        </p:nvGrpSpPr>
        <p:grpSpPr>
          <a:xfrm>
            <a:off x="1" y="2242185"/>
            <a:ext cx="12006158" cy="3645129"/>
            <a:chOff x="1" y="2292985"/>
            <a:chExt cx="12006158" cy="3645129"/>
          </a:xfrm>
        </p:grpSpPr>
        <p:sp>
          <p:nvSpPr>
            <p:cNvPr id="11" name="Прямоугольник: скругленные углы 25">
              <a:extLst>
                <a:ext uri="{FF2B5EF4-FFF2-40B4-BE49-F238E27FC236}">
                  <a16:creationId xmlns:a16="http://schemas.microsoft.com/office/drawing/2014/main" id="{5C35E977-A56C-0CD7-BF0A-0781F70DD050}"/>
                </a:ext>
              </a:extLst>
            </p:cNvPr>
            <p:cNvSpPr/>
            <p:nvPr/>
          </p:nvSpPr>
          <p:spPr>
            <a:xfrm>
              <a:off x="7869310" y="3857425"/>
              <a:ext cx="4136849" cy="26831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ln w="38100">
                    <a:noFill/>
                  </a:ln>
                  <a:solidFill>
                    <a:schemeClr val="bg1"/>
                  </a:solidFill>
                </a:rPr>
                <a:t>•</a:t>
              </a:r>
            </a:p>
          </p:txBody>
        </p:sp>
        <p:sp>
          <p:nvSpPr>
            <p:cNvPr id="12" name="Прямоугольник: скругленные углы 24">
              <a:extLst>
                <a:ext uri="{FF2B5EF4-FFF2-40B4-BE49-F238E27FC236}">
                  <a16:creationId xmlns:a16="http://schemas.microsoft.com/office/drawing/2014/main" id="{D11AD543-5710-A1B0-4A65-D315925B01CE}"/>
                </a:ext>
              </a:extLst>
            </p:cNvPr>
            <p:cNvSpPr/>
            <p:nvPr/>
          </p:nvSpPr>
          <p:spPr>
            <a:xfrm>
              <a:off x="5082667" y="3857425"/>
              <a:ext cx="3070599" cy="2683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ln w="38100">
                    <a:noFill/>
                  </a:ln>
                  <a:solidFill>
                    <a:schemeClr val="bg1"/>
                  </a:solidFill>
                </a:rPr>
                <a:t>•</a:t>
              </a:r>
            </a:p>
          </p:txBody>
        </p:sp>
        <p:sp>
          <p:nvSpPr>
            <p:cNvPr id="13" name="Прямоугольник: скругленные углы 23">
              <a:extLst>
                <a:ext uri="{FF2B5EF4-FFF2-40B4-BE49-F238E27FC236}">
                  <a16:creationId xmlns:a16="http://schemas.microsoft.com/office/drawing/2014/main" id="{D36FA8AB-2DBD-8C83-5AEB-38D9672759C8}"/>
                </a:ext>
              </a:extLst>
            </p:cNvPr>
            <p:cNvSpPr/>
            <p:nvPr/>
          </p:nvSpPr>
          <p:spPr>
            <a:xfrm>
              <a:off x="3286625" y="3857425"/>
              <a:ext cx="2160000" cy="268314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ln w="38100">
                    <a:noFill/>
                  </a:ln>
                  <a:solidFill>
                    <a:schemeClr val="bg1"/>
                  </a:solidFill>
                </a:rPr>
                <a:t>•</a:t>
              </a:r>
            </a:p>
          </p:txBody>
        </p:sp>
        <p:sp>
          <p:nvSpPr>
            <p:cNvPr id="14" name="Прямоугольник: скругленные углы 1">
              <a:extLst>
                <a:ext uri="{FF2B5EF4-FFF2-40B4-BE49-F238E27FC236}">
                  <a16:creationId xmlns:a16="http://schemas.microsoft.com/office/drawing/2014/main" id="{D41A37DF-9FDC-A06C-BAE1-91DBD5CF472B}"/>
                </a:ext>
              </a:extLst>
            </p:cNvPr>
            <p:cNvSpPr/>
            <p:nvPr/>
          </p:nvSpPr>
          <p:spPr>
            <a:xfrm>
              <a:off x="1634582" y="3857425"/>
              <a:ext cx="2016000" cy="268314"/>
            </a:xfrm>
            <a:prstGeom prst="roundRect">
              <a:avLst>
                <a:gd name="adj" fmla="val 50000"/>
              </a:avLst>
            </a:prstGeom>
            <a:solidFill>
              <a:srgbClr val="FCA14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ln w="38100">
                    <a:noFill/>
                  </a:ln>
                  <a:solidFill>
                    <a:schemeClr val="bg1"/>
                  </a:solidFill>
                </a:rPr>
                <a:t>•</a:t>
              </a:r>
            </a:p>
          </p:txBody>
        </p:sp>
        <p:sp>
          <p:nvSpPr>
            <p:cNvPr id="15" name="Прямоугольник: скругленные углы 27">
              <a:extLst>
                <a:ext uri="{FF2B5EF4-FFF2-40B4-BE49-F238E27FC236}">
                  <a16:creationId xmlns:a16="http://schemas.microsoft.com/office/drawing/2014/main" id="{DC2156E2-B8C4-4151-748E-15958F112F99}"/>
                </a:ext>
              </a:extLst>
            </p:cNvPr>
            <p:cNvSpPr/>
            <p:nvPr/>
          </p:nvSpPr>
          <p:spPr>
            <a:xfrm>
              <a:off x="198539" y="3857425"/>
              <a:ext cx="1800000" cy="26831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dirty="0">
                  <a:ln w="38100">
                    <a:noFill/>
                  </a:ln>
                  <a:solidFill>
                    <a:schemeClr val="bg1"/>
                  </a:solidFill>
                </a:rPr>
                <a:t>•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D678AA-999A-9775-4266-1FE79023F962}"/>
                </a:ext>
              </a:extLst>
            </p:cNvPr>
            <p:cNvSpPr txBox="1"/>
            <p:nvPr/>
          </p:nvSpPr>
          <p:spPr>
            <a:xfrm>
              <a:off x="1" y="4568508"/>
              <a:ext cx="2089150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i="1" dirty="0">
                  <a:solidFill>
                    <a:srgbClr val="E06C2A"/>
                  </a:solidFill>
                  <a:latin typeface="Montserrat" panose="00000500000000000000" pitchFamily="2" charset="-52"/>
                </a:rPr>
                <a:t>1998 год</a:t>
              </a:r>
            </a:p>
            <a:p>
              <a:pPr algn="r"/>
              <a:r>
                <a:rPr lang="ru-RU" sz="900" b="1" i="1" dirty="0">
                  <a:latin typeface="Montserrat" panose="00000500000000000000" pitchFamily="2" charset="-52"/>
                </a:rPr>
                <a:t>Создание компании</a:t>
              </a:r>
            </a:p>
            <a:p>
              <a:pPr algn="r"/>
              <a:r>
                <a:rPr lang="ru-RU" sz="900" i="1" dirty="0">
                  <a:latin typeface="Montserrat" panose="00000500000000000000" pitchFamily="2" charset="-52"/>
                </a:rPr>
                <a:t>Официальный представитель дистрибьюторской сети информационно-правового Консорциума «Кодекс». Дистрибуция ПСС «Кодекс» (Профессиональная </a:t>
              </a:r>
            </a:p>
            <a:p>
              <a:pPr algn="r"/>
              <a:r>
                <a:rPr lang="ru-RU" sz="900" i="1" dirty="0">
                  <a:latin typeface="Montserrat" panose="00000500000000000000" pitchFamily="2" charset="-52"/>
                </a:rPr>
                <a:t>справочная система).</a:t>
              </a: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52779D4F-CB1E-CE09-76A9-96D3CA396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2337" y="3105150"/>
              <a:ext cx="0" cy="886433"/>
            </a:xfrm>
            <a:prstGeom prst="straightConnector1">
              <a:avLst/>
            </a:prstGeom>
            <a:ln w="9525" cap="rnd">
              <a:solidFill>
                <a:srgbClr val="1A47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EE95C6A7-3AC1-6AE9-34C1-043CBEF3781D}"/>
                </a:ext>
              </a:extLst>
            </p:cNvPr>
            <p:cNvCxnSpPr/>
            <p:nvPr/>
          </p:nvCxnSpPr>
          <p:spPr>
            <a:xfrm flipV="1">
              <a:off x="1804987" y="3995393"/>
              <a:ext cx="0" cy="453045"/>
            </a:xfrm>
            <a:prstGeom prst="straightConnector1">
              <a:avLst/>
            </a:prstGeom>
            <a:ln w="9525" cap="rnd">
              <a:solidFill>
                <a:srgbClr val="1A47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B2C590-EAB4-220E-0DCA-E2AE52863D4F}"/>
                </a:ext>
              </a:extLst>
            </p:cNvPr>
            <p:cNvSpPr txBox="1"/>
            <p:nvPr/>
          </p:nvSpPr>
          <p:spPr>
            <a:xfrm>
              <a:off x="192189" y="2292985"/>
              <a:ext cx="345204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i="1" dirty="0">
                  <a:solidFill>
                    <a:srgbClr val="E06C2A"/>
                  </a:solidFill>
                  <a:latin typeface="Montserrat" panose="00000500000000000000" pitchFamily="2" charset="-52"/>
                </a:rPr>
                <a:t>2004 год</a:t>
              </a:r>
            </a:p>
            <a:p>
              <a:pPr algn="r"/>
              <a:r>
                <a:rPr lang="ru-RU" sz="900" b="1" i="1" dirty="0">
                  <a:latin typeface="Montserrat" panose="00000500000000000000" pitchFamily="2" charset="-52"/>
                </a:rPr>
                <a:t>Открытие первого регионального представительства </a:t>
              </a:r>
              <a:r>
                <a:rPr lang="ru-RU" sz="900" i="1" dirty="0">
                  <a:latin typeface="Montserrat" panose="00000500000000000000" pitchFamily="2" charset="-52"/>
                </a:rPr>
                <a:t>в г. Краснодар, </a:t>
              </a:r>
            </a:p>
            <a:p>
              <a:pPr algn="r"/>
              <a:r>
                <a:rPr lang="ru-RU" sz="900" i="1" dirty="0">
                  <a:latin typeface="Montserrat" panose="00000500000000000000" pitchFamily="2" charset="-52"/>
                </a:rPr>
                <a:t>дистрибуция ПСС «Кодекс» и «Техэксперт».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5E6A9D-0B36-820C-3FF5-50E95402E517}"/>
                </a:ext>
              </a:extLst>
            </p:cNvPr>
            <p:cNvSpPr txBox="1"/>
            <p:nvPr/>
          </p:nvSpPr>
          <p:spPr>
            <a:xfrm>
              <a:off x="2686055" y="4564697"/>
              <a:ext cx="279322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i="1" dirty="0">
                  <a:solidFill>
                    <a:srgbClr val="E06C2A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2010-2011 годы</a:t>
              </a:r>
            </a:p>
            <a:p>
              <a:pPr algn="r"/>
              <a:r>
                <a:rPr lang="ru-RU" sz="900" b="1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Расширение границ на юг </a:t>
              </a:r>
            </a:p>
            <a:p>
              <a:pPr algn="r"/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Открывается представительство </a:t>
              </a:r>
            </a:p>
            <a:p>
              <a:pPr algn="r"/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в </a:t>
              </a:r>
              <a:r>
                <a:rPr lang="ru-RU" sz="900" i="1" dirty="0" err="1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Ростове</a:t>
              </a:r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-на-Дону. Группа компаний «Информпроект» становится лидером сети дистрибьюторов Консорциума «Кодекс» на территории России. Дистрибуция продуктов торговых марок «Кодекс», «Техэксперт», «Адепт».</a:t>
              </a:r>
              <a:endParaRPr lang="ru-RU" sz="900" i="1" dirty="0">
                <a:latin typeface="Montserrat" panose="00000500000000000000" pitchFamily="2" charset="-52"/>
              </a:endParaRPr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AA281E2D-318C-A210-E822-42BF60AD999A}"/>
                </a:ext>
              </a:extLst>
            </p:cNvPr>
            <p:cNvCxnSpPr/>
            <p:nvPr/>
          </p:nvCxnSpPr>
          <p:spPr>
            <a:xfrm flipV="1">
              <a:off x="5257029" y="3991582"/>
              <a:ext cx="0" cy="453045"/>
            </a:xfrm>
            <a:prstGeom prst="straightConnector1">
              <a:avLst/>
            </a:prstGeom>
            <a:ln w="9525" cap="rnd">
              <a:solidFill>
                <a:srgbClr val="1A47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69BCA656-5D31-97AD-C560-70B2FC24A6AD}"/>
                </a:ext>
              </a:extLst>
            </p:cNvPr>
            <p:cNvCxnSpPr/>
            <p:nvPr/>
          </p:nvCxnSpPr>
          <p:spPr>
            <a:xfrm flipV="1">
              <a:off x="7962473" y="3538538"/>
              <a:ext cx="0" cy="453045"/>
            </a:xfrm>
            <a:prstGeom prst="straightConnector1">
              <a:avLst/>
            </a:prstGeom>
            <a:ln w="9525" cap="rnd">
              <a:solidFill>
                <a:srgbClr val="1A47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92A456-5277-6000-D270-1BE20D8F55B0}"/>
                </a:ext>
              </a:extLst>
            </p:cNvPr>
            <p:cNvSpPr txBox="1"/>
            <p:nvPr/>
          </p:nvSpPr>
          <p:spPr>
            <a:xfrm>
              <a:off x="5446625" y="2292985"/>
              <a:ext cx="6553181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i="1" dirty="0">
                  <a:solidFill>
                    <a:srgbClr val="E06C2A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2014-2019 годы</a:t>
              </a:r>
            </a:p>
            <a:p>
              <a:r>
                <a:rPr lang="ru-RU" sz="900" b="1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Проекты по созданию комплексной автоматизации процессов работы с документацией </a:t>
              </a:r>
            </a:p>
            <a:p>
              <a:r>
                <a:rPr lang="ru-RU" sz="900" b="1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предприятиях РФ</a:t>
              </a:r>
              <a:endParaRPr lang="ru-RU" sz="90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Организация единого электронного информационного фонда на единой платформе – внешняя, внутренняя, международная документация и пр. Главный вектор – цифровая стандартизация. Инновационные разработки: системы управления требованиями, интегрированные системы управления безопасностью. Более 2000 клиентов. </a:t>
              </a:r>
              <a:endParaRPr lang="ru-RU" sz="900" b="1" i="1" dirty="0">
                <a:latin typeface="Montserrat" panose="00000500000000000000" pitchFamily="2" charset="-52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00260B-173A-FDC9-9D7E-CEC12979C392}"/>
                </a:ext>
              </a:extLst>
            </p:cNvPr>
            <p:cNvSpPr txBox="1"/>
            <p:nvPr/>
          </p:nvSpPr>
          <p:spPr>
            <a:xfrm>
              <a:off x="6096000" y="4568508"/>
              <a:ext cx="590380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i="1" dirty="0">
                  <a:solidFill>
                    <a:srgbClr val="E06C2A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2020-2026 годы</a:t>
              </a:r>
            </a:p>
            <a:p>
              <a:pPr algn="r"/>
              <a:r>
                <a:rPr lang="ru-RU" sz="900" b="1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Будущее за цифровой платформой «Техэксперт»</a:t>
              </a:r>
            </a:p>
            <a:p>
              <a:pPr algn="r"/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В компании 7 филиалов: Киров, Казань, Тюмень, Ижевск, Краснодар, </a:t>
              </a:r>
              <a:r>
                <a:rPr lang="ru-RU" sz="900" i="1" dirty="0" err="1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Ростов</a:t>
              </a:r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-на-Дону </a:t>
              </a:r>
            </a:p>
            <a:p>
              <a:pPr algn="r"/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и Новосибирск. Основные функциональные службы (бэк-офис) находятся в Кирове.</a:t>
              </a:r>
            </a:p>
            <a:p>
              <a:pPr algn="r"/>
              <a:r>
                <a:rPr lang="ru-RU" sz="900" b="1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Сегодня ООО «Информпроект Групп» работает по всей России </a:t>
              </a:r>
              <a:r>
                <a:rPr lang="ru-RU" sz="900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 крупнейшими предприятиями, госкорпорациями и холдингами страны. Мы предлагаем долгосрочный проект по организации на предприятиях единой автоматизированной системы управления нормативной документацией, позволяющей оптимизировать и структурировать все ведущие бизнес-процессы по работе с документами по принципу единого окна. </a:t>
              </a:r>
              <a:endParaRPr lang="ru-RU" sz="900" i="1" dirty="0">
                <a:latin typeface="Montserrat" panose="00000500000000000000" pitchFamily="2" charset="-52"/>
              </a:endParaRP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6C5AFE81-A0E4-7C03-515B-D4B45CD232AF}"/>
                </a:ext>
              </a:extLst>
            </p:cNvPr>
            <p:cNvCxnSpPr/>
            <p:nvPr/>
          </p:nvCxnSpPr>
          <p:spPr>
            <a:xfrm flipV="1">
              <a:off x="11814566" y="3995393"/>
              <a:ext cx="0" cy="453045"/>
            </a:xfrm>
            <a:prstGeom prst="straightConnector1">
              <a:avLst/>
            </a:prstGeom>
            <a:ln w="9525" cap="rnd">
              <a:solidFill>
                <a:srgbClr val="1A4784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DE2CE14-BFBE-F66A-C1C2-A6F88CAA4230}"/>
              </a:ext>
            </a:extLst>
          </p:cNvPr>
          <p:cNvGrpSpPr/>
          <p:nvPr/>
        </p:nvGrpSpPr>
        <p:grpSpPr>
          <a:xfrm>
            <a:off x="9555480" y="6224588"/>
            <a:ext cx="2322203" cy="252412"/>
            <a:chOff x="9555480" y="6224588"/>
            <a:chExt cx="2322203" cy="252412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5F9F65F-BA4D-3428-9695-C9916AF141A8}"/>
                </a:ext>
              </a:extLst>
            </p:cNvPr>
            <p:cNvCxnSpPr>
              <a:cxnSpLocks/>
            </p:cNvCxnSpPr>
            <p:nvPr/>
          </p:nvCxnSpPr>
          <p:spPr>
            <a:xfrm>
              <a:off x="9555480" y="6477000"/>
              <a:ext cx="2112653" cy="0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8FEA63A-71F3-E3FD-08CB-08437A00F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8133" y="6224588"/>
              <a:ext cx="209550" cy="252412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D79682-E6D1-A069-56DF-C08DE78759D5}"/>
                </a:ext>
              </a:extLst>
            </p:cNvPr>
            <p:cNvSpPr txBox="1"/>
            <p:nvPr/>
          </p:nvSpPr>
          <p:spPr>
            <a:xfrm>
              <a:off x="9563100" y="6246376"/>
              <a:ext cx="21126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07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606C885-893A-CD0A-E251-A2FDA0D2A927}"/>
              </a:ext>
            </a:extLst>
          </p:cNvPr>
          <p:cNvGrpSpPr/>
          <p:nvPr/>
        </p:nvGrpSpPr>
        <p:grpSpPr>
          <a:xfrm>
            <a:off x="9555480" y="6224588"/>
            <a:ext cx="2322203" cy="252412"/>
            <a:chOff x="9555480" y="6224588"/>
            <a:chExt cx="2322203" cy="252412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3A5885FC-E9C2-1E3C-48AC-C2E8BE625EC5}"/>
                </a:ext>
              </a:extLst>
            </p:cNvPr>
            <p:cNvCxnSpPr>
              <a:cxnSpLocks/>
            </p:cNvCxnSpPr>
            <p:nvPr/>
          </p:nvCxnSpPr>
          <p:spPr>
            <a:xfrm>
              <a:off x="9555480" y="6477000"/>
              <a:ext cx="2112653" cy="0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30CE8394-EEFA-6D3D-DB89-F7CB4F673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8133" y="6224588"/>
              <a:ext cx="209550" cy="252412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77A58A-6118-E424-8CA9-DB38CD48E710}"/>
                </a:ext>
              </a:extLst>
            </p:cNvPr>
            <p:cNvSpPr txBox="1"/>
            <p:nvPr/>
          </p:nvSpPr>
          <p:spPr>
            <a:xfrm>
              <a:off x="9563100" y="6246376"/>
              <a:ext cx="21126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55B456A-F0BE-3ED6-4739-1218C86AA41D}"/>
              </a:ext>
            </a:extLst>
          </p:cNvPr>
          <p:cNvGrpSpPr/>
          <p:nvPr/>
        </p:nvGrpSpPr>
        <p:grpSpPr>
          <a:xfrm>
            <a:off x="0" y="0"/>
            <a:ext cx="12192000" cy="958897"/>
            <a:chOff x="0" y="0"/>
            <a:chExt cx="12192000" cy="958897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4AE2B4E-52D5-9A3F-8ACC-F96D750B16FA}"/>
                </a:ext>
              </a:extLst>
            </p:cNvPr>
            <p:cNvSpPr/>
            <p:nvPr/>
          </p:nvSpPr>
          <p:spPr>
            <a:xfrm>
              <a:off x="0" y="0"/>
              <a:ext cx="12192000" cy="9588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2" descr="D:\БРЕНДБУК\Рабочая БрендБук\Фирменный стиль\Презентации\2025\Логотип.png">
              <a:extLst>
                <a:ext uri="{FF2B5EF4-FFF2-40B4-BE49-F238E27FC236}">
                  <a16:creationId xmlns:a16="http://schemas.microsoft.com/office/drawing/2014/main" id="{7251B75E-FF20-4697-78F4-23D677295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384" y="396180"/>
              <a:ext cx="1340579" cy="206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3F8B46B8-B889-B974-4E48-1B8836F0AE1A}"/>
                </a:ext>
              </a:extLst>
            </p:cNvPr>
            <p:cNvGrpSpPr/>
            <p:nvPr/>
          </p:nvGrpSpPr>
          <p:grpSpPr>
            <a:xfrm rot="10800000">
              <a:off x="340038" y="413169"/>
              <a:ext cx="6136962" cy="252412"/>
              <a:chOff x="6121721" y="6224588"/>
              <a:chExt cx="5755962" cy="252412"/>
            </a:xfrm>
          </p:grpSpPr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85E59975-4AD2-DB84-FEEF-4EE98DF5FD7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121721" y="6477000"/>
                <a:ext cx="5546411" cy="0"/>
              </a:xfrm>
              <a:prstGeom prst="line">
                <a:avLst/>
              </a:prstGeom>
              <a:ln>
                <a:solidFill>
                  <a:srgbClr val="1A4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0137D13E-4F6F-91F9-AE46-FB6A48DD32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68133" y="6224588"/>
                <a:ext cx="209550" cy="252412"/>
              </a:xfrm>
              <a:prstGeom prst="line">
                <a:avLst/>
              </a:prstGeom>
              <a:ln>
                <a:solidFill>
                  <a:srgbClr val="1A478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E2B0380-D23E-9CB2-5CB2-9A9C0B566118}"/>
              </a:ext>
            </a:extLst>
          </p:cNvPr>
          <p:cNvSpPr txBox="1"/>
          <p:nvPr/>
        </p:nvSpPr>
        <p:spPr>
          <a:xfrm>
            <a:off x="516247" y="456607"/>
            <a:ext cx="596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Montserrat" panose="00000500000000000000" pitchFamily="2" charset="-52"/>
              </a:rPr>
              <a:t>ПРОДУКТЫ КОМПАНИИ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B147E17-7E68-1212-C096-6B183191775A}"/>
              </a:ext>
            </a:extLst>
          </p:cNvPr>
          <p:cNvGrpSpPr/>
          <p:nvPr/>
        </p:nvGrpSpPr>
        <p:grpSpPr>
          <a:xfrm>
            <a:off x="309562" y="1629199"/>
            <a:ext cx="11572875" cy="4069705"/>
            <a:chOff x="309562" y="1381549"/>
            <a:chExt cx="11572875" cy="406970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D82C1BC-63E2-AB66-1262-65C758541D43}"/>
                </a:ext>
              </a:extLst>
            </p:cNvPr>
            <p:cNvGrpSpPr/>
            <p:nvPr/>
          </p:nvGrpSpPr>
          <p:grpSpPr>
            <a:xfrm>
              <a:off x="309562" y="1381550"/>
              <a:ext cx="2190751" cy="4069704"/>
              <a:chOff x="309562" y="1813350"/>
              <a:chExt cx="2190751" cy="4069704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E990596-8585-4962-4A1F-951907643167}"/>
                  </a:ext>
                </a:extLst>
              </p:cNvPr>
              <p:cNvSpPr/>
              <p:nvPr/>
            </p:nvSpPr>
            <p:spPr>
              <a:xfrm>
                <a:off x="309562" y="1813350"/>
                <a:ext cx="2190750" cy="40697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E487B8-907E-811A-C252-F9B726F720D2}"/>
                  </a:ext>
                </a:extLst>
              </p:cNvPr>
              <p:cNvSpPr txBox="1"/>
              <p:nvPr/>
            </p:nvSpPr>
            <p:spPr>
              <a:xfrm>
                <a:off x="309563" y="2686540"/>
                <a:ext cx="219075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Montserrat" panose="00000500000000000000" pitchFamily="2" charset="-52"/>
                  </a:rPr>
                  <a:t>Профессиональные справочные системы «Техэксперт»</a:t>
                </a:r>
              </a:p>
              <a:p>
                <a:endParaRPr lang="ru-RU" sz="1200" dirty="0">
                  <a:latin typeface="Montserrat" panose="00000500000000000000" pitchFamily="2" charset="-52"/>
                </a:endParaRP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Включают в себя крупнейшие подборки нормативных документов (всего более 40 000 000 документов) и справочной информации, а также целый комплекс уникальных сервисов и услуг.</a:t>
                </a:r>
                <a:endParaRPr lang="ru-RU" sz="1000" dirty="0">
                  <a:latin typeface="Montserrat" panose="00000500000000000000" pitchFamily="2" charset="-52"/>
                </a:endParaRPr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B53122F-03D2-2AA1-B8B7-9F6AAD1B89F9}"/>
                </a:ext>
              </a:extLst>
            </p:cNvPr>
            <p:cNvGrpSpPr/>
            <p:nvPr/>
          </p:nvGrpSpPr>
          <p:grpSpPr>
            <a:xfrm>
              <a:off x="2662237" y="1381550"/>
              <a:ext cx="2190750" cy="4069704"/>
              <a:chOff x="2657475" y="2536763"/>
              <a:chExt cx="2190750" cy="4069704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4C818FF5-E5A6-1075-B8BE-9A9777B1FBFB}"/>
                  </a:ext>
                </a:extLst>
              </p:cNvPr>
              <p:cNvSpPr/>
              <p:nvPr/>
            </p:nvSpPr>
            <p:spPr>
              <a:xfrm>
                <a:off x="2657475" y="2536763"/>
                <a:ext cx="2190750" cy="40697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8F5A4D-6EB9-31F5-FEC5-187B95411976}"/>
                  </a:ext>
                </a:extLst>
              </p:cNvPr>
              <p:cNvSpPr txBox="1"/>
              <p:nvPr/>
            </p:nvSpPr>
            <p:spPr>
              <a:xfrm>
                <a:off x="2662236" y="3405592"/>
                <a:ext cx="218122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Montserrat" panose="00000500000000000000" pitchFamily="2" charset="-52"/>
                  </a:rPr>
                  <a:t>СУ НТД</a:t>
                </a:r>
                <a:r>
                  <a:rPr lang="en-US" sz="1200" b="1" dirty="0">
                    <a:latin typeface="Montserrat" panose="00000500000000000000" pitchFamily="2" charset="-52"/>
                  </a:rPr>
                  <a:t> </a:t>
                </a:r>
                <a:endParaRPr lang="ru-RU" sz="1200" b="1" dirty="0">
                  <a:latin typeface="Montserrat" panose="00000500000000000000" pitchFamily="2" charset="-52"/>
                </a:endParaRPr>
              </a:p>
              <a:p>
                <a:r>
                  <a:rPr lang="en-US" sz="1000" b="1" i="1" dirty="0">
                    <a:latin typeface="Montserrat" panose="00000500000000000000" pitchFamily="2" charset="-52"/>
                  </a:rPr>
                  <a:t>(</a:t>
                </a:r>
                <a:r>
                  <a:rPr lang="ru-RU" sz="1000" b="1" i="1" dirty="0">
                    <a:latin typeface="Montserrat" panose="00000500000000000000" pitchFamily="2" charset="-52"/>
                  </a:rPr>
                  <a:t>Система управления </a:t>
                </a:r>
              </a:p>
              <a:p>
                <a:r>
                  <a:rPr lang="ru-RU" sz="1000" b="1" i="1" dirty="0">
                    <a:latin typeface="Montserrat" panose="00000500000000000000" pitchFamily="2" charset="-52"/>
                  </a:rPr>
                  <a:t>нормативно-технической документацией</a:t>
                </a:r>
                <a:r>
                  <a:rPr lang="en-US" sz="1000" b="1" i="1" dirty="0">
                    <a:latin typeface="Montserrat" panose="00000500000000000000" pitchFamily="2" charset="-52"/>
                  </a:rPr>
                  <a:t>)</a:t>
                </a:r>
                <a:endParaRPr lang="ru-RU" sz="1000" b="1" i="1" dirty="0">
                  <a:latin typeface="Montserrat" panose="00000500000000000000" pitchFamily="2" charset="-52"/>
                </a:endParaRPr>
              </a:p>
              <a:p>
                <a:endParaRPr lang="ru-RU" sz="1000" dirty="0">
                  <a:latin typeface="Montserrat" panose="00000500000000000000" pitchFamily="2" charset="-52"/>
                </a:endParaRP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Система помогает предприятиям быстро перейти на «БЕЗБУМАЖ-НЫЕ» ТЕХНОЛОГИИ.</a:t>
                </a: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Позволяет создать «единое окно» для получения всей необходимой в работе нормативной и технической документации, отслеживать актуальность всех доку-ментов, автоматизировать процессы планирования, разработки, обсуждения и согласования документации.</a:t>
                </a:r>
                <a:endParaRPr lang="ru-RU" sz="1000" dirty="0">
                  <a:latin typeface="Montserrat" panose="00000500000000000000" pitchFamily="2" charset="-52"/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C03F696-E592-DCE2-FABE-F4D80FC4FB31}"/>
                </a:ext>
              </a:extLst>
            </p:cNvPr>
            <p:cNvGrpSpPr/>
            <p:nvPr/>
          </p:nvGrpSpPr>
          <p:grpSpPr>
            <a:xfrm>
              <a:off x="4995862" y="1381549"/>
              <a:ext cx="2200275" cy="4069705"/>
              <a:chOff x="4991100" y="2536762"/>
              <a:chExt cx="2200275" cy="4069705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72643E77-235A-32CC-EBCB-025D148EAA17}"/>
                  </a:ext>
                </a:extLst>
              </p:cNvPr>
              <p:cNvSpPr/>
              <p:nvPr/>
            </p:nvSpPr>
            <p:spPr>
              <a:xfrm>
                <a:off x="5000625" y="2536762"/>
                <a:ext cx="2190750" cy="406970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E866CF-E374-ECB0-D971-784C8123C15C}"/>
                  </a:ext>
                </a:extLst>
              </p:cNvPr>
              <p:cNvSpPr txBox="1"/>
              <p:nvPr/>
            </p:nvSpPr>
            <p:spPr>
              <a:xfrm>
                <a:off x="4991100" y="3409458"/>
                <a:ext cx="218122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Montserrat" panose="00000500000000000000" pitchFamily="2" charset="-52"/>
                  </a:rPr>
                  <a:t>Программные </a:t>
                </a:r>
              </a:p>
              <a:p>
                <a:r>
                  <a:rPr lang="ru-RU" sz="1200" b="1" dirty="0">
                    <a:latin typeface="Montserrat" panose="00000500000000000000" pitchFamily="2" charset="-52"/>
                  </a:rPr>
                  <a:t>решения «Адепт»</a:t>
                </a:r>
              </a:p>
              <a:p>
                <a:endParaRPr lang="ru-RU" sz="1200" dirty="0">
                  <a:latin typeface="Montserrat" panose="00000500000000000000" pitchFamily="2" charset="-52"/>
                </a:endParaRPr>
              </a:p>
              <a:p>
                <a:r>
                  <a:rPr lang="ru-RU" sz="1000" b="1" i="1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Адепт: Проект, Адепт: Смета, Адепт: Управление строительством</a:t>
                </a: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Профессиональные программы для составления смет на СМР и ПИР, </a:t>
                </a:r>
                <a:r>
                  <a:rPr lang="ru-RU" sz="1000" dirty="0" err="1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плани-рования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 и управления строительными проектами.</a:t>
                </a:r>
              </a:p>
              <a:p>
                <a:endParaRPr lang="ru-RU" sz="1000" b="1" i="1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ru-RU" sz="1000" b="1" i="1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Адепт: Исполнительная документация, Строй-контроль, </a:t>
                </a:r>
                <a:r>
                  <a:rPr lang="en-US" sz="1000" b="1" i="1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BIM</a:t>
                </a:r>
                <a:r>
                  <a:rPr lang="ru-RU" sz="1000" b="1" i="1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 и др</a:t>
                </a:r>
                <a:r>
                  <a:rPr lang="ru-RU" sz="1000" i="1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Единая цифровая среда </a:t>
                </a: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и принцип сквозной цифровизации всех бизнес-процессов.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B294BBA-8D89-E6BE-93A7-819939A394B4}"/>
                </a:ext>
              </a:extLst>
            </p:cNvPr>
            <p:cNvGrpSpPr/>
            <p:nvPr/>
          </p:nvGrpSpPr>
          <p:grpSpPr>
            <a:xfrm>
              <a:off x="7348535" y="1381550"/>
              <a:ext cx="2190752" cy="4069704"/>
              <a:chOff x="7343773" y="2536763"/>
              <a:chExt cx="2190752" cy="406970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6A2F1A4C-01B4-6E9C-21BA-C269C389AA15}"/>
                  </a:ext>
                </a:extLst>
              </p:cNvPr>
              <p:cNvSpPr/>
              <p:nvPr/>
            </p:nvSpPr>
            <p:spPr>
              <a:xfrm>
                <a:off x="7343775" y="2536763"/>
                <a:ext cx="2190750" cy="40697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1DA852-957B-1F86-E6BA-8ECD2FE2AF1C}"/>
                  </a:ext>
                </a:extLst>
              </p:cNvPr>
              <p:cNvSpPr txBox="1"/>
              <p:nvPr/>
            </p:nvSpPr>
            <p:spPr>
              <a:xfrm>
                <a:off x="7343773" y="3409458"/>
                <a:ext cx="2181225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Montserrat" panose="00000500000000000000" pitchFamily="2" charset="-52"/>
                  </a:rPr>
                  <a:t>Экосистема «Экзон»</a:t>
                </a:r>
              </a:p>
              <a:p>
                <a:endParaRPr lang="ru-RU" sz="1200" dirty="0">
                  <a:latin typeface="Montserrat" panose="00000500000000000000" pitchFamily="2" charset="-52"/>
                </a:endParaRP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Экосистема для управления строительными процессами, которая объединяет всех участников: заказчиков, подрядчиков, </a:t>
                </a:r>
                <a:r>
                  <a:rPr lang="ru-RU" sz="1000" dirty="0" err="1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проекти-ровщиков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 строительный контроль. </a:t>
                </a:r>
                <a:r>
                  <a:rPr lang="ru-RU" sz="1000" b="1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Интегрирована </a:t>
                </a:r>
              </a:p>
              <a:p>
                <a:r>
                  <a:rPr lang="ru-RU" sz="1000" b="1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с системой ИСУП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 позволяет автоматически передавать данные в систему.</a:t>
                </a:r>
                <a:endParaRPr lang="ru-RU" sz="1000" dirty="0">
                  <a:latin typeface="Montserrat" panose="00000500000000000000" pitchFamily="2" charset="-52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FE5D2452-0740-1AA6-043B-31ECB1E944C7}"/>
                </a:ext>
              </a:extLst>
            </p:cNvPr>
            <p:cNvGrpSpPr/>
            <p:nvPr/>
          </p:nvGrpSpPr>
          <p:grpSpPr>
            <a:xfrm>
              <a:off x="9691687" y="1381550"/>
              <a:ext cx="2190750" cy="4069704"/>
              <a:chOff x="9686925" y="2536763"/>
              <a:chExt cx="2190750" cy="4069704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96514AE-671E-397D-B3EC-E8D4E878094C}"/>
                  </a:ext>
                </a:extLst>
              </p:cNvPr>
              <p:cNvSpPr/>
              <p:nvPr/>
            </p:nvSpPr>
            <p:spPr>
              <a:xfrm>
                <a:off x="9686925" y="2536763"/>
                <a:ext cx="2190750" cy="40697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9D899B-4BE2-8BA0-93DF-FE5BF0B9E237}"/>
                  </a:ext>
                </a:extLst>
              </p:cNvPr>
              <p:cNvSpPr txBox="1"/>
              <p:nvPr/>
            </p:nvSpPr>
            <p:spPr>
              <a:xfrm>
                <a:off x="9691687" y="3405592"/>
                <a:ext cx="21812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Montserrat" panose="00000500000000000000" pitchFamily="2" charset="-52"/>
                  </a:rPr>
                  <a:t>Предоставление международных </a:t>
                </a:r>
              </a:p>
              <a:p>
                <a:r>
                  <a:rPr lang="ru-RU" sz="1200" b="1" dirty="0">
                    <a:latin typeface="Montserrat" panose="00000500000000000000" pitchFamily="2" charset="-52"/>
                  </a:rPr>
                  <a:t>и зарубежных стандартов от ведущих организаций разработчиков</a:t>
                </a:r>
              </a:p>
              <a:p>
                <a:endParaRPr lang="ru-RU" sz="1200" dirty="0">
                  <a:latin typeface="Montserrat" panose="00000500000000000000" pitchFamily="2" charset="-52"/>
                </a:endParaRPr>
              </a:p>
              <a:p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ASTM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DIN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ISO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IEC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ASME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endParaRPr lang="ru-RU" sz="100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API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 SAE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 EN</a:t>
                </a:r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 и другие. </a:t>
                </a: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Стандарты предоставляются как на языке оригинала, </a:t>
                </a: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так и в переводе </a:t>
                </a:r>
              </a:p>
              <a:p>
                <a:r>
                  <a:rPr lang="ru-RU" sz="1000" dirty="0">
                    <a:latin typeface="Montserrat" panose="00000500000000000000" pitchFamily="2" charset="-52"/>
                    <a:ea typeface="Verdana" panose="020B0604030504040204" pitchFamily="34" charset="0"/>
                    <a:cs typeface="Arial" panose="020B0604020202020204" pitchFamily="34" charset="0"/>
                  </a:rPr>
                  <a:t>на русский язык. </a:t>
                </a:r>
                <a:endParaRPr lang="ru-RU" sz="1000" dirty="0">
                  <a:latin typeface="Montserrat" panose="00000500000000000000" pitchFamily="2" charset="-52"/>
                </a:endParaRPr>
              </a:p>
            </p:txBody>
          </p:sp>
        </p:grpSp>
        <p:pic>
          <p:nvPicPr>
            <p:cNvPr id="2" name="Picture 2" descr="D:\БРЕНДБУК\Рабочая БрендБук\Фирменный стиль для ТЭ\лого ТЭ.png">
              <a:extLst>
                <a:ext uri="{FF2B5EF4-FFF2-40B4-BE49-F238E27FC236}">
                  <a16:creationId xmlns:a16="http://schemas.microsoft.com/office/drawing/2014/main" id="{038216A1-9213-F55E-3468-2AA24CBC6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36" y="1689016"/>
              <a:ext cx="330199" cy="33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0C86D1D-F979-77AF-60AF-8EB6A19C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3" t="15242" r="25181" b="15093"/>
            <a:stretch>
              <a:fillRect/>
            </a:stretch>
          </p:blipFill>
          <p:spPr>
            <a:xfrm>
              <a:off x="3590491" y="1689016"/>
              <a:ext cx="334238" cy="331305"/>
            </a:xfrm>
            <a:prstGeom prst="rect">
              <a:avLst/>
            </a:prstGeom>
          </p:spPr>
        </p:pic>
        <p:pic>
          <p:nvPicPr>
            <p:cNvPr id="12" name="Picture 5" descr="D:\БРЕНДБУК\Рабочая БрендБук\Фирменный стиль\Адепт\лого Адепт новый.png">
              <a:extLst>
                <a:ext uri="{FF2B5EF4-FFF2-40B4-BE49-F238E27FC236}">
                  <a16:creationId xmlns:a16="http://schemas.microsoft.com/office/drawing/2014/main" id="{7F1F9AD8-4EAB-DBEF-069D-BE6E8451C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760" y="1689016"/>
              <a:ext cx="470480" cy="340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DD38750-DBA0-C78D-C7F3-54CFE86F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686" y="1689016"/>
              <a:ext cx="254466" cy="34015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7945186-25DA-333F-0FEB-FE4AF5D80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6457" y="1689016"/>
              <a:ext cx="401207" cy="32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80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F1F62B5-ACF4-4883-3B33-2D9479BFAF5B}"/>
              </a:ext>
            </a:extLst>
          </p:cNvPr>
          <p:cNvGrpSpPr/>
          <p:nvPr/>
        </p:nvGrpSpPr>
        <p:grpSpPr>
          <a:xfrm>
            <a:off x="0" y="0"/>
            <a:ext cx="12192000" cy="1716208"/>
            <a:chOff x="0" y="0"/>
            <a:chExt cx="12192000" cy="1716208"/>
          </a:xfrm>
        </p:grpSpPr>
        <p:sp>
          <p:nvSpPr>
            <p:cNvPr id="38" name="Равнобедренный треугольник 37">
              <a:extLst>
                <a:ext uri="{FF2B5EF4-FFF2-40B4-BE49-F238E27FC236}">
                  <a16:creationId xmlns:a16="http://schemas.microsoft.com/office/drawing/2014/main" id="{A4EED251-80BD-8AAE-08B1-D1316D04A196}"/>
                </a:ext>
              </a:extLst>
            </p:cNvPr>
            <p:cNvSpPr/>
            <p:nvPr/>
          </p:nvSpPr>
          <p:spPr>
            <a:xfrm rot="10800000">
              <a:off x="9715500" y="1038723"/>
              <a:ext cx="2476500" cy="677485"/>
            </a:xfrm>
            <a:prstGeom prst="triangle">
              <a:avLst>
                <a:gd name="adj" fmla="val 0"/>
              </a:avLst>
            </a:prstGeom>
            <a:solidFill>
              <a:srgbClr val="1A478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5907D4BE-C0AE-C60B-D234-083A35E3942D}"/>
                </a:ext>
              </a:extLst>
            </p:cNvPr>
            <p:cNvGrpSpPr/>
            <p:nvPr/>
          </p:nvGrpSpPr>
          <p:grpSpPr>
            <a:xfrm>
              <a:off x="0" y="0"/>
              <a:ext cx="12192000" cy="958897"/>
              <a:chOff x="0" y="0"/>
              <a:chExt cx="12192000" cy="958897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21A1592F-47CD-C8CA-FFC8-BF32D4F722F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9588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A4DCDD83-3559-6685-066F-9362601606B8}"/>
                  </a:ext>
                </a:extLst>
              </p:cNvPr>
              <p:cNvGrpSpPr/>
              <p:nvPr/>
            </p:nvGrpSpPr>
            <p:grpSpPr>
              <a:xfrm rot="10800000">
                <a:off x="340038" y="413169"/>
                <a:ext cx="6136962" cy="252412"/>
                <a:chOff x="6121721" y="6224588"/>
                <a:chExt cx="5755962" cy="252412"/>
              </a:xfrm>
            </p:grpSpPr>
            <p:cxnSp>
              <p:nvCxnSpPr>
                <p:cNvPr id="43" name="Прямая соединительная линия 42">
                  <a:extLst>
                    <a:ext uri="{FF2B5EF4-FFF2-40B4-BE49-F238E27FC236}">
                      <a16:creationId xmlns:a16="http://schemas.microsoft.com/office/drawing/2014/main" id="{23852867-365F-6396-8279-D51125818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6121721" y="6477000"/>
                  <a:ext cx="5546411" cy="0"/>
                </a:xfrm>
                <a:prstGeom prst="line">
                  <a:avLst/>
                </a:prstGeom>
                <a:ln>
                  <a:solidFill>
                    <a:srgbClr val="1A478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8E93FE09-9A7F-BF46-443A-3ADE4032D2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68133" y="6224588"/>
                  <a:ext cx="209550" cy="252412"/>
                </a:xfrm>
                <a:prstGeom prst="line">
                  <a:avLst/>
                </a:prstGeom>
                <a:ln>
                  <a:solidFill>
                    <a:srgbClr val="1A478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76E09C8-03FC-5C8E-61CA-6BDAB71FB30B}"/>
              </a:ext>
            </a:extLst>
          </p:cNvPr>
          <p:cNvGrpSpPr/>
          <p:nvPr/>
        </p:nvGrpSpPr>
        <p:grpSpPr>
          <a:xfrm>
            <a:off x="9555480" y="6224588"/>
            <a:ext cx="2322203" cy="252412"/>
            <a:chOff x="9555480" y="6224588"/>
            <a:chExt cx="2322203" cy="252412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8FBFD3F-EF17-9535-E2DA-F9B1D66BC107}"/>
                </a:ext>
              </a:extLst>
            </p:cNvPr>
            <p:cNvCxnSpPr>
              <a:cxnSpLocks/>
            </p:cNvCxnSpPr>
            <p:nvPr/>
          </p:nvCxnSpPr>
          <p:spPr>
            <a:xfrm>
              <a:off x="9555480" y="6477000"/>
              <a:ext cx="2112653" cy="0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2877015B-A820-5A55-BD30-53C32CA17B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8133" y="6224588"/>
              <a:ext cx="209550" cy="252412"/>
            </a:xfrm>
            <a:prstGeom prst="line">
              <a:avLst/>
            </a:prstGeom>
            <a:ln>
              <a:solidFill>
                <a:srgbClr val="1A4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BF6A7D-EF38-5213-3F91-29E5877D0868}"/>
                </a:ext>
              </a:extLst>
            </p:cNvPr>
            <p:cNvSpPr txBox="1"/>
            <p:nvPr/>
          </p:nvSpPr>
          <p:spPr>
            <a:xfrm>
              <a:off x="9563100" y="6246376"/>
              <a:ext cx="21126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772A0E2-B2FB-4B70-433E-1C6BB94A3528}"/>
              </a:ext>
            </a:extLst>
          </p:cNvPr>
          <p:cNvSpPr txBox="1"/>
          <p:nvPr/>
        </p:nvSpPr>
        <p:spPr>
          <a:xfrm>
            <a:off x="516247" y="456607"/>
            <a:ext cx="596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Montserrat" panose="00000500000000000000" pitchFamily="2" charset="-52"/>
              </a:rPr>
              <a:t>СЕГМЕНТЫ РЫНКА</a:t>
            </a:r>
          </a:p>
        </p:txBody>
      </p:sp>
      <p:pic>
        <p:nvPicPr>
          <p:cNvPr id="2" name="Picture 2" descr="D:\БРЕНДБУК\Рабочая БрендБук\Фирменный стиль\Презентации\2023\Презентация о компании для новичков\сегменты.png">
            <a:extLst>
              <a:ext uri="{FF2B5EF4-FFF2-40B4-BE49-F238E27FC236}">
                <a16:creationId xmlns:a16="http://schemas.microsoft.com/office/drawing/2014/main" id="{549A907A-C158-B5B4-91BF-F56757D8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0" y="2317431"/>
            <a:ext cx="11155743" cy="31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БРЕНДБУК\Рабочая БрендБук\Фирменный стиль\Презентации\2025\Логотип.png">
            <a:extLst>
              <a:ext uri="{FF2B5EF4-FFF2-40B4-BE49-F238E27FC236}">
                <a16:creationId xmlns:a16="http://schemas.microsoft.com/office/drawing/2014/main" id="{33A2D26A-F008-7E17-373A-C92FFB79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84" y="396180"/>
            <a:ext cx="1340579" cy="2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9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2BC88D-AF3C-8836-9D95-D015645C4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-3" r="14870" b="-3132"/>
          <a:stretch>
            <a:fillRect/>
          </a:stretch>
        </p:blipFill>
        <p:spPr bwMode="auto">
          <a:xfrm>
            <a:off x="3268981" y="1045293"/>
            <a:ext cx="8923020" cy="58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990335" cy="6858000"/>
          </a:xfrm>
          <a:prstGeom prst="rect">
            <a:avLst/>
          </a:prstGeom>
          <a:solidFill>
            <a:srgbClr val="1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279525"/>
            <a:ext cx="2354580" cy="1325563"/>
          </a:xfrm>
        </p:spPr>
        <p:txBody>
          <a:bodyPr/>
          <a:lstStyle/>
          <a:p>
            <a:r>
              <a:rPr lang="ru-RU" sz="25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Наши клиенты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FDEBB4-E4E3-1E82-6C65-059638315950}"/>
              </a:ext>
            </a:extLst>
          </p:cNvPr>
          <p:cNvSpPr/>
          <p:nvPr/>
        </p:nvSpPr>
        <p:spPr>
          <a:xfrm>
            <a:off x="2990335" y="0"/>
            <a:ext cx="9201665" cy="9588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E95AEC4-C1E6-B7BD-C1B4-5CAAE13D8E62}"/>
              </a:ext>
            </a:extLst>
          </p:cNvPr>
          <p:cNvGrpSpPr/>
          <p:nvPr/>
        </p:nvGrpSpPr>
        <p:grpSpPr>
          <a:xfrm>
            <a:off x="5003192" y="1827315"/>
            <a:ext cx="7067106" cy="3768038"/>
            <a:chOff x="5003192" y="1827315"/>
            <a:chExt cx="7067106" cy="3768038"/>
          </a:xfrm>
        </p:grpSpPr>
        <p:pic>
          <p:nvPicPr>
            <p:cNvPr id="4" name="Picture 4" descr="D:\БРЕНДБУК\Рабочая БрендБук\Фирменный стиль\Презентации\2023\Презентация о компании для новичков\лого\Ростех.png">
              <a:extLst>
                <a:ext uri="{FF2B5EF4-FFF2-40B4-BE49-F238E27FC236}">
                  <a16:creationId xmlns:a16="http://schemas.microsoft.com/office/drawing/2014/main" id="{CB28E89A-B4AB-2A9A-F803-96FDB1F88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208" y="1918688"/>
              <a:ext cx="1019175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БРЕНДБУК\Рабочая БрендБук\Фирменный стиль\Презентации\2023\Презентация о компании для новичков\лого\Газпром.png">
              <a:extLst>
                <a:ext uri="{FF2B5EF4-FFF2-40B4-BE49-F238E27FC236}">
                  <a16:creationId xmlns:a16="http://schemas.microsoft.com/office/drawing/2014/main" id="{06D38A76-B420-CF79-4C1A-88CE49721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356" y="2449804"/>
              <a:ext cx="1854200" cy="91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D:\БРЕНДБУК\Рабочая БрендБук\Фирменный стиль\Презентации\2023\Презентация о компании для новичков\лого\УХ_рус.png">
              <a:extLst>
                <a:ext uri="{FF2B5EF4-FFF2-40B4-BE49-F238E27FC236}">
                  <a16:creationId xmlns:a16="http://schemas.microsoft.com/office/drawing/2014/main" id="{F65466EA-4FF5-E73F-73BD-9AE050C9A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096" y="3585941"/>
              <a:ext cx="1436664" cy="16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D:\БРЕНДБУК\Рабочая БрендБук\Фирменный стиль\Презентации\2023\Презентация о компании для новичков\лого\Роскосмос.png">
              <a:extLst>
                <a:ext uri="{FF2B5EF4-FFF2-40B4-BE49-F238E27FC236}">
                  <a16:creationId xmlns:a16="http://schemas.microsoft.com/office/drawing/2014/main" id="{5BC8469E-CD39-1086-03BA-7201B7CD5C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7" t="17347" r="13387" b="18531"/>
            <a:stretch/>
          </p:blipFill>
          <p:spPr bwMode="auto">
            <a:xfrm>
              <a:off x="5050208" y="4570823"/>
              <a:ext cx="1379538" cy="8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D:\БРЕНДБУК\Рабочая БрендБук\Фирменный стиль\Презентации\2023\Презентация о компании для новичков\лого\лукойл.png">
              <a:extLst>
                <a:ext uri="{FF2B5EF4-FFF2-40B4-BE49-F238E27FC236}">
                  <a16:creationId xmlns:a16="http://schemas.microsoft.com/office/drawing/2014/main" id="{68D98E89-ABE5-C6FC-98C6-D2EA30F1E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192" y="3505849"/>
              <a:ext cx="1778000" cy="570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D:\БРЕНДБУК\Рабочая БрендБук\Фирменный стиль\Презентации\2023\Презентация о компании для новичков\лого\ТАТнефть.png">
              <a:extLst>
                <a:ext uri="{FF2B5EF4-FFF2-40B4-BE49-F238E27FC236}">
                  <a16:creationId xmlns:a16="http://schemas.microsoft.com/office/drawing/2014/main" id="{75E19F26-6EB9-17E0-E182-05C6A8B70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667" y="3509621"/>
              <a:ext cx="2679092" cy="83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D:\БРЕНДБУК\Рабочая БрендБук\Фирменный стиль\Презентации\2023\Презентация о компании для новичков\лого\Роснефть с лого.png">
              <a:extLst>
                <a:ext uri="{FF2B5EF4-FFF2-40B4-BE49-F238E27FC236}">
                  <a16:creationId xmlns:a16="http://schemas.microsoft.com/office/drawing/2014/main" id="{697BEF01-8A22-A869-4656-43175B8BA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39" y="1827315"/>
              <a:ext cx="964171" cy="77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D:\БРЕНДБУК\Рабочая БрендБук\Фирменный стиль\Презентации\2023\Презентация о компании для новичков\лого\Мечел.png">
              <a:extLst>
                <a:ext uri="{FF2B5EF4-FFF2-40B4-BE49-F238E27FC236}">
                  <a16:creationId xmlns:a16="http://schemas.microsoft.com/office/drawing/2014/main" id="{EEBAAB69-D4CE-223B-E29F-7B612C6F3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038" y="4300884"/>
              <a:ext cx="1618456" cy="42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D:\БРЕНДБУК\Рабочая БрендБук\Фирменный стиль\Презентации\2023\Презентация о компании для новичков\лого\Росатом.jpg">
              <a:extLst>
                <a:ext uri="{FF2B5EF4-FFF2-40B4-BE49-F238E27FC236}">
                  <a16:creationId xmlns:a16="http://schemas.microsoft.com/office/drawing/2014/main" id="{BBEE6A41-3432-9320-A937-41938C251C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8" t="21175" r="25839" b="20282"/>
            <a:stretch/>
          </p:blipFill>
          <p:spPr bwMode="auto">
            <a:xfrm>
              <a:off x="8838683" y="1836969"/>
              <a:ext cx="1004498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3" descr="D:\БРЕНДБУК\Рабочая БрендБук\Фирменный стиль\Презентации\2023\Презентация о компании для новичков\лого\РУСгидро.jpg">
              <a:extLst>
                <a:ext uri="{FF2B5EF4-FFF2-40B4-BE49-F238E27FC236}">
                  <a16:creationId xmlns:a16="http://schemas.microsoft.com/office/drawing/2014/main" id="{33B90FAF-E38D-D912-D364-36EA0E7CCC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" t="16629" r="4980" b="15750"/>
            <a:stretch/>
          </p:blipFill>
          <p:spPr bwMode="auto">
            <a:xfrm>
              <a:off x="6725718" y="5055887"/>
              <a:ext cx="1279411" cy="41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D:\БРЕНДБУК\Рабочая БрендБук\Фирменный стиль\Презентации\2023\Презентация о компании для новичков\лого\УГМК.png">
              <a:extLst>
                <a:ext uri="{FF2B5EF4-FFF2-40B4-BE49-F238E27FC236}">
                  <a16:creationId xmlns:a16="http://schemas.microsoft.com/office/drawing/2014/main" id="{7DC566AB-41E7-C07E-745A-4857DE03B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259" y="4956827"/>
              <a:ext cx="1817130" cy="60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" descr="D:\БРЕНДБУК\Рабочая БрендБук\Фирменный стиль\Презентации\2023\Презентация о компании для новичков\лого\УАЗ.png">
              <a:extLst>
                <a:ext uri="{FF2B5EF4-FFF2-40B4-BE49-F238E27FC236}">
                  <a16:creationId xmlns:a16="http://schemas.microsoft.com/office/drawing/2014/main" id="{9C9B1DD1-9946-2E83-6512-254F9AE36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0410" y="2017905"/>
              <a:ext cx="1169888" cy="684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:\ЛОГОТИПЫ разные\цветной\Алмаз-Антей.png">
              <a:extLst>
                <a:ext uri="{FF2B5EF4-FFF2-40B4-BE49-F238E27FC236}">
                  <a16:creationId xmlns:a16="http://schemas.microsoft.com/office/drawing/2014/main" id="{439AEBE2-1743-58E7-D2C1-F59631BAF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5358" y="3766962"/>
              <a:ext cx="1458142" cy="182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D:\ЛОГОТИПЫ разные\цветной\РАНХиГС.png">
              <a:extLst>
                <a:ext uri="{FF2B5EF4-FFF2-40B4-BE49-F238E27FC236}">
                  <a16:creationId xmlns:a16="http://schemas.microsoft.com/office/drawing/2014/main" id="{22BF5FAF-788C-00C8-2105-8A7B79933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6" t="15615" r="19320" b="17859"/>
            <a:stretch/>
          </p:blipFill>
          <p:spPr bwMode="auto">
            <a:xfrm>
              <a:off x="10190389" y="2261980"/>
              <a:ext cx="765476" cy="124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D:\БРЕНДБУК\Рабочая БрендБук\Фирменный стиль\Презентации\2025\Логотип.png">
            <a:extLst>
              <a:ext uri="{FF2B5EF4-FFF2-40B4-BE49-F238E27FC236}">
                <a16:creationId xmlns:a16="http://schemas.microsoft.com/office/drawing/2014/main" id="{99B6935E-4352-F61A-D113-7B1FB6E3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384" y="396180"/>
            <a:ext cx="1340579" cy="2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7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233284" y="1773722"/>
            <a:ext cx="452564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БЛАГОДАРИМ </a:t>
            </a:r>
            <a:endParaRPr lang="ru-RU" altLang="ru-RU" sz="3500" b="1" dirty="0">
              <a:solidFill>
                <a:srgbClr val="1A4784"/>
              </a:solidFill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7233283" y="5755112"/>
            <a:ext cx="4272917" cy="3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«Информпроект Групп»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8-800-100-495</a:t>
            </a:r>
            <a:r>
              <a:rPr lang="en-US" altLang="ru-RU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-0</a:t>
            </a:r>
            <a:r>
              <a:rPr lang="ru-RU" altLang="ru-RU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|</a:t>
            </a:r>
            <a:r>
              <a:rPr lang="ru-RU" altLang="ru-RU" sz="12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informproekt.ru</a:t>
            </a:r>
            <a:endParaRPr lang="ru-RU" altLang="ru-RU" sz="1200" b="1" dirty="0">
              <a:solidFill>
                <a:srgbClr val="E06C2A"/>
              </a:solidFill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БРЕНДБУК\Рабочая БрендБук\Фирменный стиль\Презентации\2024\qr-code новый 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60" y="4360771"/>
            <a:ext cx="1211795" cy="12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704</Words>
  <Application>Microsoft Office PowerPoint</Application>
  <PresentationFormat>Широкоэкранный</PresentationFormat>
  <Paragraphs>105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Montserrat ExtraBold</vt:lpstr>
      <vt:lpstr>Calibri Light</vt:lpstr>
      <vt:lpstr>Arial</vt:lpstr>
      <vt:lpstr>Calibri</vt:lpstr>
      <vt:lpstr>Montserrat</vt:lpstr>
      <vt:lpstr>Тема Office</vt:lpstr>
      <vt:lpstr>Презентация PowerPoint</vt:lpstr>
      <vt:lpstr>Презентация PowerPoint</vt:lpstr>
      <vt:lpstr>История компании</vt:lpstr>
      <vt:lpstr>Презентация PowerPoint</vt:lpstr>
      <vt:lpstr>Презентация PowerPoint</vt:lpstr>
      <vt:lpstr>Наши клиенты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Информпроект</dc:creator>
  <cp:lastModifiedBy>Uzer</cp:lastModifiedBy>
  <cp:revision>217</cp:revision>
  <dcterms:created xsi:type="dcterms:W3CDTF">2017-11-09T10:09:24Z</dcterms:created>
  <dcterms:modified xsi:type="dcterms:W3CDTF">2026-06-05T07:11:34Z</dcterms:modified>
</cp:coreProperties>
</file>